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54" r:id="rId1"/>
  </p:sldMasterIdLst>
  <p:notesMasterIdLst>
    <p:notesMasterId r:id="rId45"/>
  </p:notesMasterIdLst>
  <p:handoutMasterIdLst>
    <p:handoutMasterId r:id="rId46"/>
  </p:handoutMasterIdLst>
  <p:sldIdLst>
    <p:sldId id="262" r:id="rId2"/>
    <p:sldId id="439" r:id="rId3"/>
    <p:sldId id="445" r:id="rId4"/>
    <p:sldId id="438" r:id="rId5"/>
    <p:sldId id="446" r:id="rId6"/>
    <p:sldId id="448" r:id="rId7"/>
    <p:sldId id="417" r:id="rId8"/>
    <p:sldId id="418" r:id="rId9"/>
    <p:sldId id="419" r:id="rId10"/>
    <p:sldId id="420" r:id="rId11"/>
    <p:sldId id="380" r:id="rId12"/>
    <p:sldId id="449" r:id="rId13"/>
    <p:sldId id="378" r:id="rId14"/>
    <p:sldId id="428" r:id="rId15"/>
    <p:sldId id="429" r:id="rId16"/>
    <p:sldId id="430" r:id="rId17"/>
    <p:sldId id="431" r:id="rId18"/>
    <p:sldId id="432" r:id="rId19"/>
    <p:sldId id="433" r:id="rId20"/>
    <p:sldId id="434" r:id="rId21"/>
    <p:sldId id="435" r:id="rId22"/>
    <p:sldId id="436" r:id="rId23"/>
    <p:sldId id="447" r:id="rId24"/>
    <p:sldId id="366" r:id="rId25"/>
    <p:sldId id="367" r:id="rId26"/>
    <p:sldId id="368" r:id="rId27"/>
    <p:sldId id="369" r:id="rId28"/>
    <p:sldId id="421" r:id="rId29"/>
    <p:sldId id="422" r:id="rId30"/>
    <p:sldId id="423" r:id="rId31"/>
    <p:sldId id="425" r:id="rId32"/>
    <p:sldId id="426" r:id="rId33"/>
    <p:sldId id="427" r:id="rId34"/>
    <p:sldId id="437" r:id="rId35"/>
    <p:sldId id="443" r:id="rId36"/>
    <p:sldId id="377" r:id="rId37"/>
    <p:sldId id="401" r:id="rId38"/>
    <p:sldId id="379" r:id="rId39"/>
    <p:sldId id="440" r:id="rId40"/>
    <p:sldId id="442" r:id="rId41"/>
    <p:sldId id="413" r:id="rId42"/>
    <p:sldId id="406" r:id="rId43"/>
    <p:sldId id="314" r:id="rId44"/>
  </p:sldIdLst>
  <p:sldSz cx="12192000" cy="6858000"/>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340" autoAdjust="0"/>
    <p:restoredTop sz="74939" autoAdjust="0"/>
  </p:normalViewPr>
  <p:slideViewPr>
    <p:cSldViewPr snapToGrid="0">
      <p:cViewPr varScale="1">
        <p:scale>
          <a:sx n="83" d="100"/>
          <a:sy n="83" d="100"/>
        </p:scale>
        <p:origin x="996" y="96"/>
      </p:cViewPr>
      <p:guideLst/>
    </p:cSldViewPr>
  </p:slideViewPr>
  <p:notesTextViewPr>
    <p:cViewPr>
      <p:scale>
        <a:sx n="1" d="1"/>
        <a:sy n="1" d="1"/>
      </p:scale>
      <p:origin x="0" y="0"/>
    </p:cViewPr>
  </p:notesTextViewPr>
  <p:sorterViewPr>
    <p:cViewPr>
      <p:scale>
        <a:sx n="100" d="100"/>
        <a:sy n="100" d="100"/>
      </p:scale>
      <p:origin x="0" y="-466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r>
              <a:rPr lang="en-US" smtClean="0"/>
              <a:t>Perry Community School District - Professional Learning for 2015-16</a:t>
            </a:r>
            <a:endParaRPr lang="en-US"/>
          </a:p>
        </p:txBody>
      </p:sp>
      <p:sp>
        <p:nvSpPr>
          <p:cNvPr id="3" name="Date Placeholder 2"/>
          <p:cNvSpPr>
            <a:spLocks noGrp="1"/>
          </p:cNvSpPr>
          <p:nvPr>
            <p:ph type="dt" sz="quarter" idx="1"/>
          </p:nvPr>
        </p:nvSpPr>
        <p:spPr>
          <a:xfrm>
            <a:off x="3884613" y="0"/>
            <a:ext cx="2971800" cy="466434"/>
          </a:xfrm>
          <a:prstGeom prst="rect">
            <a:avLst/>
          </a:prstGeom>
        </p:spPr>
        <p:txBody>
          <a:bodyPr vert="horz" lIns="91440" tIns="45720" rIns="91440" bIns="45720" rtlCol="0"/>
          <a:lstStyle>
            <a:lvl1pPr algn="r">
              <a:defRPr sz="1200"/>
            </a:lvl1pPr>
          </a:lstStyle>
          <a:p>
            <a:fld id="{A29872CE-D593-4583-A0CB-14DF52E4BB6F}" type="datetimeFigureOut">
              <a:rPr lang="en-US" smtClean="0"/>
              <a:t>8/18/2019</a:t>
            </a:fld>
            <a:endParaRPr lang="en-US"/>
          </a:p>
        </p:txBody>
      </p:sp>
      <p:sp>
        <p:nvSpPr>
          <p:cNvPr id="4" name="Footer Placeholder 3"/>
          <p:cNvSpPr>
            <a:spLocks noGrp="1"/>
          </p:cNvSpPr>
          <p:nvPr>
            <p:ph type="ftr" sz="quarter" idx="2"/>
          </p:nvPr>
        </p:nvSpPr>
        <p:spPr>
          <a:xfrm>
            <a:off x="0" y="8829967"/>
            <a:ext cx="2971800" cy="466433"/>
          </a:xfrm>
          <a:prstGeom prst="rect">
            <a:avLst/>
          </a:prstGeom>
        </p:spPr>
        <p:txBody>
          <a:bodyPr vert="horz" lIns="91440" tIns="45720" rIns="91440" bIns="45720" rtlCol="0" anchor="b"/>
          <a:lstStyle>
            <a:lvl1pPr algn="l">
              <a:defRPr sz="1200"/>
            </a:lvl1pPr>
          </a:lstStyle>
          <a:p>
            <a:r>
              <a:rPr lang="en-US" smtClean="0"/>
              <a:t>Perry Mission: To develop knowledgeable, skilled, and productive citizens of character.</a:t>
            </a:r>
            <a:endParaRPr lang="en-US"/>
          </a:p>
        </p:txBody>
      </p:sp>
      <p:sp>
        <p:nvSpPr>
          <p:cNvPr id="5" name="Slide Number Placeholder 4"/>
          <p:cNvSpPr>
            <a:spLocks noGrp="1"/>
          </p:cNvSpPr>
          <p:nvPr>
            <p:ph type="sldNum" sz="quarter" idx="3"/>
          </p:nvPr>
        </p:nvSpPr>
        <p:spPr>
          <a:xfrm>
            <a:off x="3884613" y="8829967"/>
            <a:ext cx="2971800" cy="466433"/>
          </a:xfrm>
          <a:prstGeom prst="rect">
            <a:avLst/>
          </a:prstGeom>
        </p:spPr>
        <p:txBody>
          <a:bodyPr vert="horz" lIns="91440" tIns="45720" rIns="91440" bIns="45720" rtlCol="0" anchor="b"/>
          <a:lstStyle>
            <a:lvl1pPr algn="r">
              <a:defRPr sz="1200"/>
            </a:lvl1pPr>
          </a:lstStyle>
          <a:p>
            <a:fld id="{3107C406-A266-491D-B531-EDFEAFD26C69}" type="slidenum">
              <a:rPr lang="en-US" smtClean="0"/>
              <a:t>‹#›</a:t>
            </a:fld>
            <a:endParaRPr lang="en-US"/>
          </a:p>
        </p:txBody>
      </p:sp>
    </p:spTree>
    <p:extLst>
      <p:ext uri="{BB962C8B-B14F-4D97-AF65-F5344CB8AC3E}">
        <p14:creationId xmlns:p14="http://schemas.microsoft.com/office/powerpoint/2010/main" val="3150560186"/>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r>
              <a:rPr lang="en-US" smtClean="0"/>
              <a:t>Perry Community School District - Professional Learning for 2015-16</a:t>
            </a:r>
            <a:endParaRPr lang="en-US"/>
          </a:p>
        </p:txBody>
      </p:sp>
      <p:sp>
        <p:nvSpPr>
          <p:cNvPr id="3" name="Date Placeholder 2"/>
          <p:cNvSpPr>
            <a:spLocks noGrp="1"/>
          </p:cNvSpPr>
          <p:nvPr>
            <p:ph type="dt" idx="1"/>
          </p:nvPr>
        </p:nvSpPr>
        <p:spPr>
          <a:xfrm>
            <a:off x="3884613" y="0"/>
            <a:ext cx="2971800" cy="466434"/>
          </a:xfrm>
          <a:prstGeom prst="rect">
            <a:avLst/>
          </a:prstGeom>
        </p:spPr>
        <p:txBody>
          <a:bodyPr vert="horz" lIns="91440" tIns="45720" rIns="91440" bIns="45720" rtlCol="0"/>
          <a:lstStyle>
            <a:lvl1pPr algn="r">
              <a:defRPr sz="1200"/>
            </a:lvl1pPr>
          </a:lstStyle>
          <a:p>
            <a:fld id="{DB7FD039-AB47-4262-9E31-079EFAF7E9DC}" type="datetimeFigureOut">
              <a:rPr lang="en-US" smtClean="0"/>
              <a:t>8/18/2019</a:t>
            </a:fld>
            <a:endParaRPr lang="en-US"/>
          </a:p>
        </p:txBody>
      </p:sp>
      <p:sp>
        <p:nvSpPr>
          <p:cNvPr id="4" name="Slide Image Placeholder 3"/>
          <p:cNvSpPr>
            <a:spLocks noGrp="1" noRot="1" noChangeAspect="1"/>
          </p:cNvSpPr>
          <p:nvPr>
            <p:ph type="sldImg" idx="2"/>
          </p:nvPr>
        </p:nvSpPr>
        <p:spPr>
          <a:xfrm>
            <a:off x="6413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73892"/>
            <a:ext cx="5486400" cy="366045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6433"/>
          </a:xfrm>
          <a:prstGeom prst="rect">
            <a:avLst/>
          </a:prstGeom>
        </p:spPr>
        <p:txBody>
          <a:bodyPr vert="horz" lIns="91440" tIns="45720" rIns="91440" bIns="45720" rtlCol="0" anchor="b"/>
          <a:lstStyle>
            <a:lvl1pPr algn="l">
              <a:defRPr sz="1200"/>
            </a:lvl1pPr>
          </a:lstStyle>
          <a:p>
            <a:r>
              <a:rPr lang="en-US" smtClean="0"/>
              <a:t>Perry Mission: To develop knowledgeable, skilled, and productive citizens of character.</a:t>
            </a:r>
            <a:endParaRPr lang="en-US"/>
          </a:p>
        </p:txBody>
      </p:sp>
      <p:sp>
        <p:nvSpPr>
          <p:cNvPr id="7" name="Slide Number Placeholder 6"/>
          <p:cNvSpPr>
            <a:spLocks noGrp="1"/>
          </p:cNvSpPr>
          <p:nvPr>
            <p:ph type="sldNum" sz="quarter" idx="5"/>
          </p:nvPr>
        </p:nvSpPr>
        <p:spPr>
          <a:xfrm>
            <a:off x="3884613" y="8829967"/>
            <a:ext cx="2971800" cy="466433"/>
          </a:xfrm>
          <a:prstGeom prst="rect">
            <a:avLst/>
          </a:prstGeom>
        </p:spPr>
        <p:txBody>
          <a:bodyPr vert="horz" lIns="91440" tIns="45720" rIns="91440" bIns="45720" rtlCol="0" anchor="b"/>
          <a:lstStyle>
            <a:lvl1pPr algn="r">
              <a:defRPr sz="1200"/>
            </a:lvl1pPr>
          </a:lstStyle>
          <a:p>
            <a:fld id="{662EEC2D-3EE7-4AAC-B8AB-ED5508F2A68E}" type="slidenum">
              <a:rPr lang="en-US" smtClean="0"/>
              <a:t>‹#›</a:t>
            </a:fld>
            <a:endParaRPr lang="en-US"/>
          </a:p>
        </p:txBody>
      </p:sp>
    </p:spTree>
    <p:extLst>
      <p:ext uri="{BB962C8B-B14F-4D97-AF65-F5344CB8AC3E}">
        <p14:creationId xmlns:p14="http://schemas.microsoft.com/office/powerpoint/2010/main" val="3734466988"/>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A940D247-9B87-4880-BFCC-BB186606716D}" type="slidenum">
              <a:rPr lang="en-US" smtClean="0">
                <a:latin typeface="Times" panose="02020603050405020304" pitchFamily="18" charset="0"/>
                <a:ea typeface="MS PGothic" panose="020B0600070205080204" pitchFamily="34" charset="-128"/>
              </a:rPr>
              <a:pPr fontAlgn="base">
                <a:spcBef>
                  <a:spcPct val="0"/>
                </a:spcBef>
                <a:spcAft>
                  <a:spcPct val="0"/>
                </a:spcAft>
              </a:pPr>
              <a:t>1</a:t>
            </a:fld>
            <a:endParaRPr lang="en-US" smtClean="0">
              <a:latin typeface="Times" panose="02020603050405020304" pitchFamily="18" charset="0"/>
              <a:ea typeface="MS PGothic" panose="020B0600070205080204" pitchFamily="34" charset="-128"/>
            </a:endParaRPr>
          </a:p>
        </p:txBody>
      </p:sp>
      <p:sp>
        <p:nvSpPr>
          <p:cNvPr id="174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ea typeface="MS PGothic" panose="020B0600070205080204" pitchFamily="34" charset="-128"/>
            </a:endParaRPr>
          </a:p>
        </p:txBody>
      </p:sp>
      <p:sp>
        <p:nvSpPr>
          <p:cNvPr id="2" name="Header Placeholder 1"/>
          <p:cNvSpPr>
            <a:spLocks noGrp="1"/>
          </p:cNvSpPr>
          <p:nvPr>
            <p:ph type="hdr" sz="quarter" idx="10"/>
          </p:nvPr>
        </p:nvSpPr>
        <p:spPr/>
        <p:txBody>
          <a:bodyPr/>
          <a:lstStyle/>
          <a:p>
            <a:r>
              <a:rPr lang="en-US" smtClean="0"/>
              <a:t>Perry Community School District - Professional Learning for 2015-16</a:t>
            </a:r>
            <a:endParaRPr lang="en-US"/>
          </a:p>
        </p:txBody>
      </p:sp>
      <p:sp>
        <p:nvSpPr>
          <p:cNvPr id="3" name="Footer Placeholder 2"/>
          <p:cNvSpPr>
            <a:spLocks noGrp="1"/>
          </p:cNvSpPr>
          <p:nvPr>
            <p:ph type="ftr" sz="quarter" idx="11"/>
          </p:nvPr>
        </p:nvSpPr>
        <p:spPr/>
        <p:txBody>
          <a:bodyPr/>
          <a:lstStyle/>
          <a:p>
            <a:r>
              <a:rPr lang="en-US" smtClean="0"/>
              <a:t>Perry Mission: To develop knowledgeable, skilled, and productive citizens of character.</a:t>
            </a:r>
            <a:endParaRPr lang="en-US"/>
          </a:p>
        </p:txBody>
      </p:sp>
    </p:spTree>
    <p:extLst>
      <p:ext uri="{BB962C8B-B14F-4D97-AF65-F5344CB8AC3E}">
        <p14:creationId xmlns:p14="http://schemas.microsoft.com/office/powerpoint/2010/main" val="20176018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lvl1pPr defTabSz="931863">
              <a:defRPr b="1">
                <a:solidFill>
                  <a:schemeClr val="tx1"/>
                </a:solidFill>
                <a:latin typeface="Garamond" panose="02020404030301010803" pitchFamily="18" charset="0"/>
              </a:defRPr>
            </a:lvl1pPr>
            <a:lvl2pPr marL="742950" indent="-285750" defTabSz="931863">
              <a:defRPr b="1">
                <a:solidFill>
                  <a:schemeClr val="tx1"/>
                </a:solidFill>
                <a:latin typeface="Garamond" panose="02020404030301010803" pitchFamily="18" charset="0"/>
              </a:defRPr>
            </a:lvl2pPr>
            <a:lvl3pPr marL="1143000" indent="-228600" defTabSz="931863">
              <a:defRPr b="1">
                <a:solidFill>
                  <a:schemeClr val="tx1"/>
                </a:solidFill>
                <a:latin typeface="Garamond" panose="02020404030301010803" pitchFamily="18" charset="0"/>
              </a:defRPr>
            </a:lvl3pPr>
            <a:lvl4pPr marL="1600200" indent="-228600" defTabSz="931863">
              <a:defRPr b="1">
                <a:solidFill>
                  <a:schemeClr val="tx1"/>
                </a:solidFill>
                <a:latin typeface="Garamond" panose="02020404030301010803" pitchFamily="18" charset="0"/>
              </a:defRPr>
            </a:lvl4pPr>
            <a:lvl5pPr marL="2057400" indent="-228600" defTabSz="931863">
              <a:defRPr b="1">
                <a:solidFill>
                  <a:schemeClr val="tx1"/>
                </a:solidFill>
                <a:latin typeface="Garamond" panose="02020404030301010803" pitchFamily="18" charset="0"/>
              </a:defRPr>
            </a:lvl5pPr>
            <a:lvl6pPr marL="2514600" indent="-228600" defTabSz="931863" eaLnBrk="0" fontAlgn="base" hangingPunct="0">
              <a:spcBef>
                <a:spcPct val="0"/>
              </a:spcBef>
              <a:spcAft>
                <a:spcPct val="0"/>
              </a:spcAft>
              <a:defRPr b="1">
                <a:solidFill>
                  <a:schemeClr val="tx1"/>
                </a:solidFill>
                <a:latin typeface="Garamond" panose="02020404030301010803" pitchFamily="18" charset="0"/>
              </a:defRPr>
            </a:lvl6pPr>
            <a:lvl7pPr marL="2971800" indent="-228600" defTabSz="931863" eaLnBrk="0" fontAlgn="base" hangingPunct="0">
              <a:spcBef>
                <a:spcPct val="0"/>
              </a:spcBef>
              <a:spcAft>
                <a:spcPct val="0"/>
              </a:spcAft>
              <a:defRPr b="1">
                <a:solidFill>
                  <a:schemeClr val="tx1"/>
                </a:solidFill>
                <a:latin typeface="Garamond" panose="02020404030301010803" pitchFamily="18" charset="0"/>
              </a:defRPr>
            </a:lvl7pPr>
            <a:lvl8pPr marL="3429000" indent="-228600" defTabSz="931863" eaLnBrk="0" fontAlgn="base" hangingPunct="0">
              <a:spcBef>
                <a:spcPct val="0"/>
              </a:spcBef>
              <a:spcAft>
                <a:spcPct val="0"/>
              </a:spcAft>
              <a:defRPr b="1">
                <a:solidFill>
                  <a:schemeClr val="tx1"/>
                </a:solidFill>
                <a:latin typeface="Garamond" panose="02020404030301010803" pitchFamily="18" charset="0"/>
              </a:defRPr>
            </a:lvl8pPr>
            <a:lvl9pPr marL="3886200" indent="-228600" defTabSz="931863" eaLnBrk="0" fontAlgn="base" hangingPunct="0">
              <a:spcBef>
                <a:spcPct val="0"/>
              </a:spcBef>
              <a:spcAft>
                <a:spcPct val="0"/>
              </a:spcAft>
              <a:defRPr b="1">
                <a:solidFill>
                  <a:schemeClr val="tx1"/>
                </a:solidFill>
                <a:latin typeface="Garamond" panose="02020404030301010803" pitchFamily="18" charset="0"/>
              </a:defRPr>
            </a:lvl9pPr>
          </a:lstStyle>
          <a:p>
            <a:fld id="{957774EB-28FC-4A55-98D5-59C73EBC112C}" type="slidenum">
              <a:rPr lang="en-US" altLang="en-US" b="0" smtClean="0">
                <a:latin typeface="Arial" panose="020B0604020202020204" pitchFamily="34" charset="0"/>
              </a:rPr>
              <a:pPr/>
              <a:t>24</a:t>
            </a:fld>
            <a:endParaRPr lang="en-US" altLang="en-US" b="0" smtClean="0">
              <a:latin typeface="Arial" panose="020B0604020202020204" pitchFamily="34" charset="0"/>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p:spPr>
        <p:txBody>
          <a:bodyPr/>
          <a:lstStyle/>
          <a:p>
            <a:pPr eaLnBrk="1" hangingPunct="1"/>
            <a:endParaRPr lang="en-US" altLang="en-US" sz="2400" dirty="0" smtClean="0"/>
          </a:p>
        </p:txBody>
      </p:sp>
      <p:sp>
        <p:nvSpPr>
          <p:cNvPr id="2" name="Header Placeholder 1"/>
          <p:cNvSpPr>
            <a:spLocks noGrp="1"/>
          </p:cNvSpPr>
          <p:nvPr>
            <p:ph type="hdr" sz="quarter" idx="10"/>
          </p:nvPr>
        </p:nvSpPr>
        <p:spPr/>
        <p:txBody>
          <a:bodyPr/>
          <a:lstStyle/>
          <a:p>
            <a:r>
              <a:rPr lang="en-US" smtClean="0"/>
              <a:t>Perry Community School District - Professional Learning for 2015-16</a:t>
            </a:r>
            <a:endParaRPr lang="en-US"/>
          </a:p>
        </p:txBody>
      </p:sp>
      <p:sp>
        <p:nvSpPr>
          <p:cNvPr id="3" name="Footer Placeholder 2"/>
          <p:cNvSpPr>
            <a:spLocks noGrp="1"/>
          </p:cNvSpPr>
          <p:nvPr>
            <p:ph type="ftr" sz="quarter" idx="11"/>
          </p:nvPr>
        </p:nvSpPr>
        <p:spPr/>
        <p:txBody>
          <a:bodyPr/>
          <a:lstStyle/>
          <a:p>
            <a:r>
              <a:rPr lang="en-US" smtClean="0"/>
              <a:t>Perry Mission: To develop knowledgeable, skilled, and productive citizens of character.</a:t>
            </a:r>
            <a:endParaRPr lang="en-US"/>
          </a:p>
        </p:txBody>
      </p:sp>
    </p:spTree>
    <p:extLst>
      <p:ext uri="{BB962C8B-B14F-4D97-AF65-F5344CB8AC3E}">
        <p14:creationId xmlns:p14="http://schemas.microsoft.com/office/powerpoint/2010/main" val="1659863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lvl1pPr defTabSz="931863">
              <a:defRPr b="1">
                <a:solidFill>
                  <a:schemeClr val="tx1"/>
                </a:solidFill>
                <a:latin typeface="Garamond" panose="02020404030301010803" pitchFamily="18" charset="0"/>
              </a:defRPr>
            </a:lvl1pPr>
            <a:lvl2pPr marL="742950" indent="-285750" defTabSz="931863">
              <a:defRPr b="1">
                <a:solidFill>
                  <a:schemeClr val="tx1"/>
                </a:solidFill>
                <a:latin typeface="Garamond" panose="02020404030301010803" pitchFamily="18" charset="0"/>
              </a:defRPr>
            </a:lvl2pPr>
            <a:lvl3pPr marL="1143000" indent="-228600" defTabSz="931863">
              <a:defRPr b="1">
                <a:solidFill>
                  <a:schemeClr val="tx1"/>
                </a:solidFill>
                <a:latin typeface="Garamond" panose="02020404030301010803" pitchFamily="18" charset="0"/>
              </a:defRPr>
            </a:lvl3pPr>
            <a:lvl4pPr marL="1600200" indent="-228600" defTabSz="931863">
              <a:defRPr b="1">
                <a:solidFill>
                  <a:schemeClr val="tx1"/>
                </a:solidFill>
                <a:latin typeface="Garamond" panose="02020404030301010803" pitchFamily="18" charset="0"/>
              </a:defRPr>
            </a:lvl4pPr>
            <a:lvl5pPr marL="2057400" indent="-228600" defTabSz="931863">
              <a:defRPr b="1">
                <a:solidFill>
                  <a:schemeClr val="tx1"/>
                </a:solidFill>
                <a:latin typeface="Garamond" panose="02020404030301010803" pitchFamily="18" charset="0"/>
              </a:defRPr>
            </a:lvl5pPr>
            <a:lvl6pPr marL="2514600" indent="-228600" defTabSz="931863" eaLnBrk="0" fontAlgn="base" hangingPunct="0">
              <a:spcBef>
                <a:spcPct val="0"/>
              </a:spcBef>
              <a:spcAft>
                <a:spcPct val="0"/>
              </a:spcAft>
              <a:defRPr b="1">
                <a:solidFill>
                  <a:schemeClr val="tx1"/>
                </a:solidFill>
                <a:latin typeface="Garamond" panose="02020404030301010803" pitchFamily="18" charset="0"/>
              </a:defRPr>
            </a:lvl6pPr>
            <a:lvl7pPr marL="2971800" indent="-228600" defTabSz="931863" eaLnBrk="0" fontAlgn="base" hangingPunct="0">
              <a:spcBef>
                <a:spcPct val="0"/>
              </a:spcBef>
              <a:spcAft>
                <a:spcPct val="0"/>
              </a:spcAft>
              <a:defRPr b="1">
                <a:solidFill>
                  <a:schemeClr val="tx1"/>
                </a:solidFill>
                <a:latin typeface="Garamond" panose="02020404030301010803" pitchFamily="18" charset="0"/>
              </a:defRPr>
            </a:lvl7pPr>
            <a:lvl8pPr marL="3429000" indent="-228600" defTabSz="931863" eaLnBrk="0" fontAlgn="base" hangingPunct="0">
              <a:spcBef>
                <a:spcPct val="0"/>
              </a:spcBef>
              <a:spcAft>
                <a:spcPct val="0"/>
              </a:spcAft>
              <a:defRPr b="1">
                <a:solidFill>
                  <a:schemeClr val="tx1"/>
                </a:solidFill>
                <a:latin typeface="Garamond" panose="02020404030301010803" pitchFamily="18" charset="0"/>
              </a:defRPr>
            </a:lvl8pPr>
            <a:lvl9pPr marL="3886200" indent="-228600" defTabSz="931863" eaLnBrk="0" fontAlgn="base" hangingPunct="0">
              <a:spcBef>
                <a:spcPct val="0"/>
              </a:spcBef>
              <a:spcAft>
                <a:spcPct val="0"/>
              </a:spcAft>
              <a:defRPr b="1">
                <a:solidFill>
                  <a:schemeClr val="tx1"/>
                </a:solidFill>
                <a:latin typeface="Garamond" panose="02020404030301010803" pitchFamily="18" charset="0"/>
              </a:defRPr>
            </a:lvl9pPr>
          </a:lstStyle>
          <a:p>
            <a:fld id="{957774EB-28FC-4A55-98D5-59C73EBC112C}" type="slidenum">
              <a:rPr lang="en-US" altLang="en-US" b="0" smtClean="0">
                <a:latin typeface="Arial" panose="020B0604020202020204" pitchFamily="34" charset="0"/>
              </a:rPr>
              <a:pPr/>
              <a:t>25</a:t>
            </a:fld>
            <a:endParaRPr lang="en-US" altLang="en-US" b="0" smtClean="0">
              <a:latin typeface="Arial" panose="020B0604020202020204" pitchFamily="34" charset="0"/>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p:spPr>
        <p:txBody>
          <a:bodyPr/>
          <a:lstStyle/>
          <a:p>
            <a:pPr marL="0" indent="0" eaLnBrk="1" hangingPunct="1">
              <a:buFont typeface="Arial" panose="020B0604020202020204" pitchFamily="34" charset="0"/>
              <a:buNone/>
            </a:pPr>
            <a:r>
              <a:rPr lang="en-US" altLang="en-US" sz="2400" b="1" dirty="0" smtClean="0"/>
              <a:t>Accomplishments</a:t>
            </a:r>
          </a:p>
          <a:p>
            <a:pPr marL="0" indent="0" eaLnBrk="1" hangingPunct="1">
              <a:buFont typeface="Arial" panose="020B0604020202020204" pitchFamily="34" charset="0"/>
              <a:buNone/>
            </a:pPr>
            <a:r>
              <a:rPr lang="en-US" altLang="en-US" sz="2400" dirty="0" smtClean="0"/>
              <a:t>2015/16</a:t>
            </a:r>
          </a:p>
          <a:p>
            <a:pPr marL="342900" indent="-342900" eaLnBrk="1" hangingPunct="1">
              <a:buFont typeface="Arial" panose="020B0604020202020204" pitchFamily="34" charset="0"/>
              <a:buChar char="•"/>
            </a:pPr>
            <a:r>
              <a:rPr lang="en-US" altLang="en-US" sz="2400" dirty="0" smtClean="0"/>
              <a:t>the District Leadership Team developed a common definition for</a:t>
            </a:r>
            <a:r>
              <a:rPr lang="en-US" altLang="en-US" sz="2400" baseline="0" dirty="0" smtClean="0"/>
              <a:t> “Ensure learning”</a:t>
            </a:r>
          </a:p>
          <a:p>
            <a:pPr marL="342900" indent="-342900" eaLnBrk="1" hangingPunct="1">
              <a:buFont typeface="Arial" panose="020B0604020202020204" pitchFamily="34" charset="0"/>
              <a:buChar char="•"/>
            </a:pPr>
            <a:endParaRPr lang="en-US" altLang="en-US" sz="2400" baseline="0" dirty="0" smtClean="0"/>
          </a:p>
          <a:p>
            <a:pPr marL="0" indent="0" eaLnBrk="1" hangingPunct="1">
              <a:buFont typeface="Arial" panose="020B0604020202020204" pitchFamily="34" charset="0"/>
              <a:buNone/>
            </a:pPr>
            <a:r>
              <a:rPr lang="en-US" altLang="en-US" sz="2400" baseline="0" dirty="0" smtClean="0"/>
              <a:t>2016/17</a:t>
            </a:r>
          </a:p>
          <a:p>
            <a:pPr marL="342900" indent="-342900" eaLnBrk="1" hangingPunct="1">
              <a:buFont typeface="Arial" panose="020B0604020202020204" pitchFamily="34" charset="0"/>
              <a:buChar char="•"/>
            </a:pPr>
            <a:r>
              <a:rPr lang="en-US" altLang="en-US" sz="2400" baseline="0" dirty="0" smtClean="0"/>
              <a:t>The DLT identified three goal areas for the district: standards-based grading, focusing on English learners, and integrating technology through all learning. </a:t>
            </a:r>
          </a:p>
          <a:p>
            <a:pPr marL="342900" indent="-342900" eaLnBrk="1" hangingPunct="1">
              <a:buFont typeface="Arial" panose="020B0604020202020204" pitchFamily="34" charset="0"/>
              <a:buChar char="•"/>
            </a:pPr>
            <a:r>
              <a:rPr lang="en-US" altLang="en-US" sz="2400" baseline="0" dirty="0" smtClean="0"/>
              <a:t>First year for Teacher Leadership program</a:t>
            </a:r>
          </a:p>
          <a:p>
            <a:pPr marL="0" indent="0" eaLnBrk="1" hangingPunct="1">
              <a:buFont typeface="Arial" panose="020B0604020202020204" pitchFamily="34" charset="0"/>
              <a:buNone/>
            </a:pPr>
            <a:r>
              <a:rPr lang="en-US" altLang="en-US" sz="2400" baseline="0" dirty="0" smtClean="0"/>
              <a:t> </a:t>
            </a:r>
            <a:endParaRPr lang="en-US" altLang="en-US" sz="2400" dirty="0" smtClean="0"/>
          </a:p>
        </p:txBody>
      </p:sp>
      <p:sp>
        <p:nvSpPr>
          <p:cNvPr id="2" name="Header Placeholder 1"/>
          <p:cNvSpPr>
            <a:spLocks noGrp="1"/>
          </p:cNvSpPr>
          <p:nvPr>
            <p:ph type="hdr" sz="quarter" idx="10"/>
          </p:nvPr>
        </p:nvSpPr>
        <p:spPr/>
        <p:txBody>
          <a:bodyPr/>
          <a:lstStyle/>
          <a:p>
            <a:r>
              <a:rPr lang="en-US" smtClean="0"/>
              <a:t>Perry Community School District - Professional Learning for 2015-16</a:t>
            </a:r>
            <a:endParaRPr lang="en-US"/>
          </a:p>
        </p:txBody>
      </p:sp>
      <p:sp>
        <p:nvSpPr>
          <p:cNvPr id="3" name="Footer Placeholder 2"/>
          <p:cNvSpPr>
            <a:spLocks noGrp="1"/>
          </p:cNvSpPr>
          <p:nvPr>
            <p:ph type="ftr" sz="quarter" idx="11"/>
          </p:nvPr>
        </p:nvSpPr>
        <p:spPr/>
        <p:txBody>
          <a:bodyPr/>
          <a:lstStyle/>
          <a:p>
            <a:r>
              <a:rPr lang="en-US" smtClean="0"/>
              <a:t>Perry Mission: To develop knowledgeable, skilled, and productive citizens of character.</a:t>
            </a:r>
            <a:endParaRPr lang="en-US"/>
          </a:p>
        </p:txBody>
      </p:sp>
    </p:spTree>
    <p:extLst>
      <p:ext uri="{BB962C8B-B14F-4D97-AF65-F5344CB8AC3E}">
        <p14:creationId xmlns:p14="http://schemas.microsoft.com/office/powerpoint/2010/main" val="14294476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lvl1pPr defTabSz="931863">
              <a:defRPr b="1">
                <a:solidFill>
                  <a:schemeClr val="tx1"/>
                </a:solidFill>
                <a:latin typeface="Garamond" panose="02020404030301010803" pitchFamily="18" charset="0"/>
              </a:defRPr>
            </a:lvl1pPr>
            <a:lvl2pPr marL="742950" indent="-285750" defTabSz="931863">
              <a:defRPr b="1">
                <a:solidFill>
                  <a:schemeClr val="tx1"/>
                </a:solidFill>
                <a:latin typeface="Garamond" panose="02020404030301010803" pitchFamily="18" charset="0"/>
              </a:defRPr>
            </a:lvl2pPr>
            <a:lvl3pPr marL="1143000" indent="-228600" defTabSz="931863">
              <a:defRPr b="1">
                <a:solidFill>
                  <a:schemeClr val="tx1"/>
                </a:solidFill>
                <a:latin typeface="Garamond" panose="02020404030301010803" pitchFamily="18" charset="0"/>
              </a:defRPr>
            </a:lvl3pPr>
            <a:lvl4pPr marL="1600200" indent="-228600" defTabSz="931863">
              <a:defRPr b="1">
                <a:solidFill>
                  <a:schemeClr val="tx1"/>
                </a:solidFill>
                <a:latin typeface="Garamond" panose="02020404030301010803" pitchFamily="18" charset="0"/>
              </a:defRPr>
            </a:lvl4pPr>
            <a:lvl5pPr marL="2057400" indent="-228600" defTabSz="931863">
              <a:defRPr b="1">
                <a:solidFill>
                  <a:schemeClr val="tx1"/>
                </a:solidFill>
                <a:latin typeface="Garamond" panose="02020404030301010803" pitchFamily="18" charset="0"/>
              </a:defRPr>
            </a:lvl5pPr>
            <a:lvl6pPr marL="2514600" indent="-228600" defTabSz="931863" eaLnBrk="0" fontAlgn="base" hangingPunct="0">
              <a:spcBef>
                <a:spcPct val="0"/>
              </a:spcBef>
              <a:spcAft>
                <a:spcPct val="0"/>
              </a:spcAft>
              <a:defRPr b="1">
                <a:solidFill>
                  <a:schemeClr val="tx1"/>
                </a:solidFill>
                <a:latin typeface="Garamond" panose="02020404030301010803" pitchFamily="18" charset="0"/>
              </a:defRPr>
            </a:lvl6pPr>
            <a:lvl7pPr marL="2971800" indent="-228600" defTabSz="931863" eaLnBrk="0" fontAlgn="base" hangingPunct="0">
              <a:spcBef>
                <a:spcPct val="0"/>
              </a:spcBef>
              <a:spcAft>
                <a:spcPct val="0"/>
              </a:spcAft>
              <a:defRPr b="1">
                <a:solidFill>
                  <a:schemeClr val="tx1"/>
                </a:solidFill>
                <a:latin typeface="Garamond" panose="02020404030301010803" pitchFamily="18" charset="0"/>
              </a:defRPr>
            </a:lvl7pPr>
            <a:lvl8pPr marL="3429000" indent="-228600" defTabSz="931863" eaLnBrk="0" fontAlgn="base" hangingPunct="0">
              <a:spcBef>
                <a:spcPct val="0"/>
              </a:spcBef>
              <a:spcAft>
                <a:spcPct val="0"/>
              </a:spcAft>
              <a:defRPr b="1">
                <a:solidFill>
                  <a:schemeClr val="tx1"/>
                </a:solidFill>
                <a:latin typeface="Garamond" panose="02020404030301010803" pitchFamily="18" charset="0"/>
              </a:defRPr>
            </a:lvl8pPr>
            <a:lvl9pPr marL="3886200" indent="-228600" defTabSz="931863" eaLnBrk="0" fontAlgn="base" hangingPunct="0">
              <a:spcBef>
                <a:spcPct val="0"/>
              </a:spcBef>
              <a:spcAft>
                <a:spcPct val="0"/>
              </a:spcAft>
              <a:defRPr b="1">
                <a:solidFill>
                  <a:schemeClr val="tx1"/>
                </a:solidFill>
                <a:latin typeface="Garamond" panose="02020404030301010803" pitchFamily="18" charset="0"/>
              </a:defRPr>
            </a:lvl9pPr>
          </a:lstStyle>
          <a:p>
            <a:fld id="{957774EB-28FC-4A55-98D5-59C73EBC112C}" type="slidenum">
              <a:rPr lang="en-US" altLang="en-US" b="0" smtClean="0">
                <a:latin typeface="Arial" panose="020B0604020202020204" pitchFamily="34" charset="0"/>
              </a:rPr>
              <a:pPr/>
              <a:t>26</a:t>
            </a:fld>
            <a:endParaRPr lang="en-US" altLang="en-US" b="0" smtClean="0">
              <a:latin typeface="Arial" panose="020B0604020202020204" pitchFamily="34" charset="0"/>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p:spPr>
        <p:txBody>
          <a:bodyPr/>
          <a:lstStyle/>
          <a:p>
            <a:pPr marL="0" indent="0" eaLnBrk="1" hangingPunct="1">
              <a:buFont typeface="Arial" panose="020B0604020202020204" pitchFamily="34" charset="0"/>
              <a:buNone/>
            </a:pPr>
            <a:r>
              <a:rPr lang="en-US" altLang="en-US" sz="2400" b="1" dirty="0" smtClean="0"/>
              <a:t>Accomplishments</a:t>
            </a:r>
          </a:p>
          <a:p>
            <a:pPr marL="0" indent="0" eaLnBrk="1" hangingPunct="1">
              <a:buFont typeface="Arial" panose="020B0604020202020204" pitchFamily="34" charset="0"/>
              <a:buNone/>
            </a:pPr>
            <a:r>
              <a:rPr lang="en-US" altLang="en-US" sz="2400" dirty="0" smtClean="0"/>
              <a:t>2015/16</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2400" baseline="0" dirty="0" smtClean="0"/>
              <a:t>Each building worked toward a goal of creating a safe learning environment: elementary PBIS &amp; Bluejay Leaders; MS – </a:t>
            </a:r>
            <a:r>
              <a:rPr lang="en-US" altLang="en-US" sz="2400" baseline="0" dirty="0" err="1" smtClean="0"/>
              <a:t>Jayfeathers</a:t>
            </a:r>
            <a:r>
              <a:rPr lang="en-US" altLang="en-US" sz="2400" baseline="0" dirty="0" smtClean="0"/>
              <a:t>; HS -- Advisory</a:t>
            </a:r>
          </a:p>
          <a:p>
            <a:pPr marL="342900" indent="-342900" eaLnBrk="1" hangingPunct="1">
              <a:buFont typeface="Arial" panose="020B0604020202020204" pitchFamily="34" charset="0"/>
              <a:buChar char="•"/>
            </a:pPr>
            <a:r>
              <a:rPr lang="en-US" altLang="en-US" sz="2400" baseline="0" dirty="0" smtClean="0"/>
              <a:t>We continued unpacking standards at the elementary for literacy, mathematics, art, music, and physical education; at the middle for all content areas at all grade levels; at the high school for all grade levels and courses. </a:t>
            </a:r>
          </a:p>
          <a:p>
            <a:pPr marL="342900" indent="-342900" eaLnBrk="1" hangingPunct="1">
              <a:buFont typeface="Arial" panose="020B0604020202020204" pitchFamily="34" charset="0"/>
              <a:buChar char="•"/>
            </a:pPr>
            <a:r>
              <a:rPr lang="en-US" altLang="en-US" sz="2400" baseline="0" dirty="0" smtClean="0"/>
              <a:t>PLCs focused on learning how to use formative assessments evidence to group students and then reteach as appropriate. However, results were highly mixed as teachers are still learning what it means to function as an authentic PLC. </a:t>
            </a:r>
          </a:p>
          <a:p>
            <a:pPr marL="342900" indent="-342900" eaLnBrk="1" hangingPunct="1">
              <a:buFont typeface="Arial" panose="020B0604020202020204" pitchFamily="34" charset="0"/>
              <a:buChar char="•"/>
            </a:pPr>
            <a:r>
              <a:rPr lang="en-US" altLang="en-US" sz="2400" baseline="0" dirty="0" smtClean="0"/>
              <a:t>6-12 science teachers learned about and began implementing the new Iowa Core science standards. </a:t>
            </a:r>
          </a:p>
          <a:p>
            <a:pPr marL="342900" indent="-342900" eaLnBrk="1" hangingPunct="1">
              <a:buFont typeface="Arial" panose="020B0604020202020204" pitchFamily="34" charset="0"/>
              <a:buChar char="•"/>
            </a:pPr>
            <a:endParaRPr lang="en-US" altLang="en-US" sz="2400" baseline="0" dirty="0" smtClean="0"/>
          </a:p>
          <a:p>
            <a:pPr marL="0" indent="0" eaLnBrk="1" hangingPunct="1">
              <a:buFont typeface="Arial" panose="020B0604020202020204" pitchFamily="34" charset="0"/>
              <a:buNone/>
            </a:pPr>
            <a:r>
              <a:rPr lang="en-US" altLang="en-US" sz="2400" baseline="0" dirty="0" smtClean="0"/>
              <a:t>2016/17</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2400" baseline="0" dirty="0" smtClean="0"/>
              <a:t>Each building worked toward a goal of creating a safe learning environment: elementary PBIS &amp; Bluejay Leaders; MS – </a:t>
            </a:r>
            <a:r>
              <a:rPr lang="en-US" altLang="en-US" sz="2400" baseline="0" dirty="0" err="1" smtClean="0"/>
              <a:t>Jayfeathers</a:t>
            </a:r>
            <a:r>
              <a:rPr lang="en-US" altLang="en-US" sz="2400" baseline="0" dirty="0" smtClean="0"/>
              <a:t>; HS -- Advisory</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2400" baseline="0" dirty="0" smtClean="0"/>
              <a:t>We completed unpacking standards at the elementary for literacy, mathematics, art, music, and physical education; at the middle for all content areas at all grade levels; at the high school for all grade levels and courses.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2400" baseline="0" dirty="0" smtClean="0"/>
              <a:t>PLCs focused on learning how to use formative assessment evidence to group students and then differentiate instruction based on that evidence. However, PLCs were highly variable across the district.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2400" baseline="0" dirty="0" smtClean="0"/>
              <a:t>6-12 science teachers taught elementary lead science team about new science standards and collaborated on creating one unit based on the new standards for each grade level.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ltLang="en-US" sz="2400" baseline="0" dirty="0" smtClean="0"/>
          </a:p>
          <a:p>
            <a:pPr eaLnBrk="1" hangingPunct="1"/>
            <a:endParaRPr lang="en-US" altLang="en-US" sz="2400" dirty="0" smtClean="0"/>
          </a:p>
        </p:txBody>
      </p:sp>
      <p:sp>
        <p:nvSpPr>
          <p:cNvPr id="2" name="Header Placeholder 1"/>
          <p:cNvSpPr>
            <a:spLocks noGrp="1"/>
          </p:cNvSpPr>
          <p:nvPr>
            <p:ph type="hdr" sz="quarter" idx="10"/>
          </p:nvPr>
        </p:nvSpPr>
        <p:spPr/>
        <p:txBody>
          <a:bodyPr/>
          <a:lstStyle/>
          <a:p>
            <a:r>
              <a:rPr lang="en-US" smtClean="0"/>
              <a:t>Perry Community School District - Professional Learning for 2015-16</a:t>
            </a:r>
            <a:endParaRPr lang="en-US"/>
          </a:p>
        </p:txBody>
      </p:sp>
      <p:sp>
        <p:nvSpPr>
          <p:cNvPr id="3" name="Footer Placeholder 2"/>
          <p:cNvSpPr>
            <a:spLocks noGrp="1"/>
          </p:cNvSpPr>
          <p:nvPr>
            <p:ph type="ftr" sz="quarter" idx="11"/>
          </p:nvPr>
        </p:nvSpPr>
        <p:spPr/>
        <p:txBody>
          <a:bodyPr/>
          <a:lstStyle/>
          <a:p>
            <a:r>
              <a:rPr lang="en-US" smtClean="0"/>
              <a:t>Perry Mission: To develop knowledgeable, skilled, and productive citizens of character.</a:t>
            </a:r>
            <a:endParaRPr lang="en-US"/>
          </a:p>
        </p:txBody>
      </p:sp>
    </p:spTree>
    <p:extLst>
      <p:ext uri="{BB962C8B-B14F-4D97-AF65-F5344CB8AC3E}">
        <p14:creationId xmlns:p14="http://schemas.microsoft.com/office/powerpoint/2010/main" val="26253480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lvl1pPr defTabSz="931863">
              <a:defRPr b="1">
                <a:solidFill>
                  <a:schemeClr val="tx1"/>
                </a:solidFill>
                <a:latin typeface="Garamond" panose="02020404030301010803" pitchFamily="18" charset="0"/>
              </a:defRPr>
            </a:lvl1pPr>
            <a:lvl2pPr marL="742950" indent="-285750" defTabSz="931863">
              <a:defRPr b="1">
                <a:solidFill>
                  <a:schemeClr val="tx1"/>
                </a:solidFill>
                <a:latin typeface="Garamond" panose="02020404030301010803" pitchFamily="18" charset="0"/>
              </a:defRPr>
            </a:lvl2pPr>
            <a:lvl3pPr marL="1143000" indent="-228600" defTabSz="931863">
              <a:defRPr b="1">
                <a:solidFill>
                  <a:schemeClr val="tx1"/>
                </a:solidFill>
                <a:latin typeface="Garamond" panose="02020404030301010803" pitchFamily="18" charset="0"/>
              </a:defRPr>
            </a:lvl3pPr>
            <a:lvl4pPr marL="1600200" indent="-228600" defTabSz="931863">
              <a:defRPr b="1">
                <a:solidFill>
                  <a:schemeClr val="tx1"/>
                </a:solidFill>
                <a:latin typeface="Garamond" panose="02020404030301010803" pitchFamily="18" charset="0"/>
              </a:defRPr>
            </a:lvl4pPr>
            <a:lvl5pPr marL="2057400" indent="-228600" defTabSz="931863">
              <a:defRPr b="1">
                <a:solidFill>
                  <a:schemeClr val="tx1"/>
                </a:solidFill>
                <a:latin typeface="Garamond" panose="02020404030301010803" pitchFamily="18" charset="0"/>
              </a:defRPr>
            </a:lvl5pPr>
            <a:lvl6pPr marL="2514600" indent="-228600" defTabSz="931863" eaLnBrk="0" fontAlgn="base" hangingPunct="0">
              <a:spcBef>
                <a:spcPct val="0"/>
              </a:spcBef>
              <a:spcAft>
                <a:spcPct val="0"/>
              </a:spcAft>
              <a:defRPr b="1">
                <a:solidFill>
                  <a:schemeClr val="tx1"/>
                </a:solidFill>
                <a:latin typeface="Garamond" panose="02020404030301010803" pitchFamily="18" charset="0"/>
              </a:defRPr>
            </a:lvl6pPr>
            <a:lvl7pPr marL="2971800" indent="-228600" defTabSz="931863" eaLnBrk="0" fontAlgn="base" hangingPunct="0">
              <a:spcBef>
                <a:spcPct val="0"/>
              </a:spcBef>
              <a:spcAft>
                <a:spcPct val="0"/>
              </a:spcAft>
              <a:defRPr b="1">
                <a:solidFill>
                  <a:schemeClr val="tx1"/>
                </a:solidFill>
                <a:latin typeface="Garamond" panose="02020404030301010803" pitchFamily="18" charset="0"/>
              </a:defRPr>
            </a:lvl7pPr>
            <a:lvl8pPr marL="3429000" indent="-228600" defTabSz="931863" eaLnBrk="0" fontAlgn="base" hangingPunct="0">
              <a:spcBef>
                <a:spcPct val="0"/>
              </a:spcBef>
              <a:spcAft>
                <a:spcPct val="0"/>
              </a:spcAft>
              <a:defRPr b="1">
                <a:solidFill>
                  <a:schemeClr val="tx1"/>
                </a:solidFill>
                <a:latin typeface="Garamond" panose="02020404030301010803" pitchFamily="18" charset="0"/>
              </a:defRPr>
            </a:lvl8pPr>
            <a:lvl9pPr marL="3886200" indent="-228600" defTabSz="931863" eaLnBrk="0" fontAlgn="base" hangingPunct="0">
              <a:spcBef>
                <a:spcPct val="0"/>
              </a:spcBef>
              <a:spcAft>
                <a:spcPct val="0"/>
              </a:spcAft>
              <a:defRPr b="1">
                <a:solidFill>
                  <a:schemeClr val="tx1"/>
                </a:solidFill>
                <a:latin typeface="Garamond" panose="02020404030301010803" pitchFamily="18" charset="0"/>
              </a:defRPr>
            </a:lvl9pPr>
          </a:lstStyle>
          <a:p>
            <a:fld id="{957774EB-28FC-4A55-98D5-59C73EBC112C}" type="slidenum">
              <a:rPr lang="en-US" altLang="en-US" b="0" smtClean="0">
                <a:latin typeface="Arial" panose="020B0604020202020204" pitchFamily="34" charset="0"/>
              </a:rPr>
              <a:pPr/>
              <a:t>27</a:t>
            </a:fld>
            <a:endParaRPr lang="en-US" altLang="en-US" b="0" smtClean="0">
              <a:latin typeface="Arial" panose="020B0604020202020204" pitchFamily="34" charset="0"/>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p:spPr>
        <p:txBody>
          <a:bodyPr/>
          <a:lstStyle/>
          <a:p>
            <a:pPr marL="0" indent="0" eaLnBrk="1" hangingPunct="1">
              <a:buFont typeface="Arial" panose="020B0604020202020204" pitchFamily="34" charset="0"/>
              <a:buNone/>
            </a:pPr>
            <a:r>
              <a:rPr lang="en-US" altLang="en-US" sz="2400" b="1" dirty="0" smtClean="0"/>
              <a:t>Accomplishments</a:t>
            </a:r>
          </a:p>
          <a:p>
            <a:pPr marL="0" indent="0" eaLnBrk="1" hangingPunct="1">
              <a:buFont typeface="Arial" panose="020B0604020202020204" pitchFamily="34" charset="0"/>
              <a:buNone/>
            </a:pPr>
            <a:r>
              <a:rPr lang="en-US" altLang="en-US" sz="2400" dirty="0" smtClean="0"/>
              <a:t>2015/16</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2400" baseline="0" dirty="0" smtClean="0"/>
              <a:t>Adopted Benchmark Literacy and moved to 2017 edition of Everyday Math at elementary</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2400" baseline="0" dirty="0" smtClean="0"/>
              <a:t>Elementary implemented MORE time; HS implemented weekly data review of every student and lunch study table and after school study club for those that need extra support</a:t>
            </a:r>
          </a:p>
          <a:p>
            <a:pPr marL="342900" indent="-342900" eaLnBrk="1" hangingPunct="1">
              <a:buFont typeface="Arial" panose="020B0604020202020204" pitchFamily="34" charset="0"/>
              <a:buChar char="•"/>
            </a:pPr>
            <a:endParaRPr lang="en-US" altLang="en-US" sz="2400" baseline="0" dirty="0" smtClean="0"/>
          </a:p>
          <a:p>
            <a:pPr marL="0" indent="0" eaLnBrk="1" hangingPunct="1">
              <a:buFont typeface="Arial" panose="020B0604020202020204" pitchFamily="34" charset="0"/>
              <a:buNone/>
            </a:pPr>
            <a:r>
              <a:rPr lang="en-US" altLang="en-US" sz="2400" baseline="0" dirty="0" smtClean="0"/>
              <a:t>2016/17</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2400" baseline="0" dirty="0" smtClean="0"/>
              <a:t>Adopted </a:t>
            </a:r>
            <a:r>
              <a:rPr lang="en-US" altLang="en-US" sz="2400" baseline="0" dirty="0" err="1" smtClean="0"/>
              <a:t>myPerspectives</a:t>
            </a:r>
            <a:r>
              <a:rPr lang="en-US" altLang="en-US" sz="2400" baseline="0" dirty="0" smtClean="0"/>
              <a:t> and Collections curricula for 6-12 literacy</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2400" baseline="0" dirty="0" smtClean="0"/>
              <a:t>Elementary continued with MORE time; MS implemented Power Up; HS continued weekly data review and support</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ltLang="en-US" sz="2400" baseline="0" dirty="0" smtClean="0"/>
          </a:p>
          <a:p>
            <a:pPr eaLnBrk="1" hangingPunct="1"/>
            <a:endParaRPr lang="en-US" altLang="en-US" sz="2400" dirty="0" smtClean="0"/>
          </a:p>
        </p:txBody>
      </p:sp>
      <p:sp>
        <p:nvSpPr>
          <p:cNvPr id="2" name="Header Placeholder 1"/>
          <p:cNvSpPr>
            <a:spLocks noGrp="1"/>
          </p:cNvSpPr>
          <p:nvPr>
            <p:ph type="hdr" sz="quarter" idx="10"/>
          </p:nvPr>
        </p:nvSpPr>
        <p:spPr/>
        <p:txBody>
          <a:bodyPr/>
          <a:lstStyle/>
          <a:p>
            <a:r>
              <a:rPr lang="en-US" smtClean="0"/>
              <a:t>Perry Community School District - Professional Learning for 2015-16</a:t>
            </a:r>
            <a:endParaRPr lang="en-US"/>
          </a:p>
        </p:txBody>
      </p:sp>
      <p:sp>
        <p:nvSpPr>
          <p:cNvPr id="3" name="Footer Placeholder 2"/>
          <p:cNvSpPr>
            <a:spLocks noGrp="1"/>
          </p:cNvSpPr>
          <p:nvPr>
            <p:ph type="ftr" sz="quarter" idx="11"/>
          </p:nvPr>
        </p:nvSpPr>
        <p:spPr/>
        <p:txBody>
          <a:bodyPr/>
          <a:lstStyle/>
          <a:p>
            <a:r>
              <a:rPr lang="en-US" smtClean="0"/>
              <a:t>Perry Mission: To develop knowledgeable, skilled, and productive citizens of character.</a:t>
            </a:r>
            <a:endParaRPr lang="en-US"/>
          </a:p>
        </p:txBody>
      </p:sp>
    </p:spTree>
    <p:extLst>
      <p:ext uri="{BB962C8B-B14F-4D97-AF65-F5344CB8AC3E}">
        <p14:creationId xmlns:p14="http://schemas.microsoft.com/office/powerpoint/2010/main" val="10800090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PBIS supports</a:t>
            </a:r>
            <a:r>
              <a:rPr lang="en-US" baseline="0" dirty="0" smtClean="0"/>
              <a:t> CKH and vice versa</a:t>
            </a:r>
          </a:p>
          <a:p>
            <a:endParaRPr lang="en-US" dirty="0"/>
          </a:p>
        </p:txBody>
      </p:sp>
      <p:sp>
        <p:nvSpPr>
          <p:cNvPr id="4" name="Header Placeholder 3"/>
          <p:cNvSpPr>
            <a:spLocks noGrp="1"/>
          </p:cNvSpPr>
          <p:nvPr>
            <p:ph type="hdr" sz="quarter" idx="10"/>
          </p:nvPr>
        </p:nvSpPr>
        <p:spPr/>
        <p:txBody>
          <a:bodyPr/>
          <a:lstStyle/>
          <a:p>
            <a:r>
              <a:rPr lang="en-US" smtClean="0"/>
              <a:t>Perry Community School District - Professional Learning for 2015-16</a:t>
            </a:r>
            <a:endParaRPr lang="en-US"/>
          </a:p>
        </p:txBody>
      </p:sp>
      <p:sp>
        <p:nvSpPr>
          <p:cNvPr id="5" name="Footer Placeholder 4"/>
          <p:cNvSpPr>
            <a:spLocks noGrp="1"/>
          </p:cNvSpPr>
          <p:nvPr>
            <p:ph type="ftr" sz="quarter" idx="11"/>
          </p:nvPr>
        </p:nvSpPr>
        <p:spPr/>
        <p:txBody>
          <a:bodyPr/>
          <a:lstStyle/>
          <a:p>
            <a:r>
              <a:rPr lang="en-US" smtClean="0"/>
              <a:t>Perry Mission: To develop knowledgeable, skilled, and productive citizens of character.</a:t>
            </a:r>
            <a:endParaRPr lang="en-US"/>
          </a:p>
        </p:txBody>
      </p:sp>
      <p:sp>
        <p:nvSpPr>
          <p:cNvPr id="6" name="Slide Number Placeholder 5"/>
          <p:cNvSpPr>
            <a:spLocks noGrp="1"/>
          </p:cNvSpPr>
          <p:nvPr>
            <p:ph type="sldNum" sz="quarter" idx="12"/>
          </p:nvPr>
        </p:nvSpPr>
        <p:spPr/>
        <p:txBody>
          <a:bodyPr/>
          <a:lstStyle/>
          <a:p>
            <a:fld id="{662EEC2D-3EE7-4AAC-B8AB-ED5508F2A68E}" type="slidenum">
              <a:rPr lang="en-US" smtClean="0"/>
              <a:t>29</a:t>
            </a:fld>
            <a:endParaRPr lang="en-US"/>
          </a:p>
        </p:txBody>
      </p:sp>
    </p:spTree>
    <p:extLst>
      <p:ext uri="{BB962C8B-B14F-4D97-AF65-F5344CB8AC3E}">
        <p14:creationId xmlns:p14="http://schemas.microsoft.com/office/powerpoint/2010/main" val="16313831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lvl1pPr defTabSz="931863">
              <a:defRPr b="1">
                <a:solidFill>
                  <a:schemeClr val="tx1"/>
                </a:solidFill>
                <a:latin typeface="Garamond" panose="02020404030301010803" pitchFamily="18" charset="0"/>
              </a:defRPr>
            </a:lvl1pPr>
            <a:lvl2pPr marL="742950" indent="-285750" defTabSz="931863">
              <a:defRPr b="1">
                <a:solidFill>
                  <a:schemeClr val="tx1"/>
                </a:solidFill>
                <a:latin typeface="Garamond" panose="02020404030301010803" pitchFamily="18" charset="0"/>
              </a:defRPr>
            </a:lvl2pPr>
            <a:lvl3pPr marL="1143000" indent="-228600" defTabSz="931863">
              <a:defRPr b="1">
                <a:solidFill>
                  <a:schemeClr val="tx1"/>
                </a:solidFill>
                <a:latin typeface="Garamond" panose="02020404030301010803" pitchFamily="18" charset="0"/>
              </a:defRPr>
            </a:lvl3pPr>
            <a:lvl4pPr marL="1600200" indent="-228600" defTabSz="931863">
              <a:defRPr b="1">
                <a:solidFill>
                  <a:schemeClr val="tx1"/>
                </a:solidFill>
                <a:latin typeface="Garamond" panose="02020404030301010803" pitchFamily="18" charset="0"/>
              </a:defRPr>
            </a:lvl4pPr>
            <a:lvl5pPr marL="2057400" indent="-228600" defTabSz="931863">
              <a:defRPr b="1">
                <a:solidFill>
                  <a:schemeClr val="tx1"/>
                </a:solidFill>
                <a:latin typeface="Garamond" panose="02020404030301010803" pitchFamily="18" charset="0"/>
              </a:defRPr>
            </a:lvl5pPr>
            <a:lvl6pPr marL="2514600" indent="-228600" defTabSz="931863" eaLnBrk="0" fontAlgn="base" hangingPunct="0">
              <a:spcBef>
                <a:spcPct val="0"/>
              </a:spcBef>
              <a:spcAft>
                <a:spcPct val="0"/>
              </a:spcAft>
              <a:defRPr b="1">
                <a:solidFill>
                  <a:schemeClr val="tx1"/>
                </a:solidFill>
                <a:latin typeface="Garamond" panose="02020404030301010803" pitchFamily="18" charset="0"/>
              </a:defRPr>
            </a:lvl6pPr>
            <a:lvl7pPr marL="2971800" indent="-228600" defTabSz="931863" eaLnBrk="0" fontAlgn="base" hangingPunct="0">
              <a:spcBef>
                <a:spcPct val="0"/>
              </a:spcBef>
              <a:spcAft>
                <a:spcPct val="0"/>
              </a:spcAft>
              <a:defRPr b="1">
                <a:solidFill>
                  <a:schemeClr val="tx1"/>
                </a:solidFill>
                <a:latin typeface="Garamond" panose="02020404030301010803" pitchFamily="18" charset="0"/>
              </a:defRPr>
            </a:lvl7pPr>
            <a:lvl8pPr marL="3429000" indent="-228600" defTabSz="931863" eaLnBrk="0" fontAlgn="base" hangingPunct="0">
              <a:spcBef>
                <a:spcPct val="0"/>
              </a:spcBef>
              <a:spcAft>
                <a:spcPct val="0"/>
              </a:spcAft>
              <a:defRPr b="1">
                <a:solidFill>
                  <a:schemeClr val="tx1"/>
                </a:solidFill>
                <a:latin typeface="Garamond" panose="02020404030301010803" pitchFamily="18" charset="0"/>
              </a:defRPr>
            </a:lvl8pPr>
            <a:lvl9pPr marL="3886200" indent="-228600" defTabSz="931863" eaLnBrk="0" fontAlgn="base" hangingPunct="0">
              <a:spcBef>
                <a:spcPct val="0"/>
              </a:spcBef>
              <a:spcAft>
                <a:spcPct val="0"/>
              </a:spcAft>
              <a:defRPr b="1">
                <a:solidFill>
                  <a:schemeClr val="tx1"/>
                </a:solidFill>
                <a:latin typeface="Garamond" panose="02020404030301010803" pitchFamily="18" charset="0"/>
              </a:defRPr>
            </a:lvl9pPr>
          </a:lstStyle>
          <a:p>
            <a:fld id="{A0A4D658-60AB-463A-8136-0C43577C6BA2}" type="slidenum">
              <a:rPr lang="en-US" altLang="en-US" b="0" smtClean="0">
                <a:latin typeface="Arial" panose="020B0604020202020204" pitchFamily="34" charset="0"/>
              </a:rPr>
              <a:pPr/>
              <a:t>30</a:t>
            </a:fld>
            <a:endParaRPr lang="en-US" altLang="en-US" b="0" smtClean="0">
              <a:latin typeface="Arial" panose="020B0604020202020204" pitchFamily="34" charset="0"/>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p:spPr>
        <p:txBody>
          <a:bodyPr/>
          <a:lstStyle/>
          <a:p>
            <a:pPr eaLnBrk="1" hangingPunct="1"/>
            <a:endParaRPr lang="en-US" altLang="en-US" smtClean="0"/>
          </a:p>
          <a:p>
            <a:pPr eaLnBrk="1" hangingPunct="1"/>
            <a:endParaRPr lang="en-US" altLang="en-US" smtClean="0"/>
          </a:p>
        </p:txBody>
      </p:sp>
      <p:sp>
        <p:nvSpPr>
          <p:cNvPr id="2" name="Header Placeholder 1"/>
          <p:cNvSpPr>
            <a:spLocks noGrp="1"/>
          </p:cNvSpPr>
          <p:nvPr>
            <p:ph type="hdr" sz="quarter" idx="10"/>
          </p:nvPr>
        </p:nvSpPr>
        <p:spPr/>
        <p:txBody>
          <a:bodyPr/>
          <a:lstStyle/>
          <a:p>
            <a:r>
              <a:rPr lang="en-US" smtClean="0"/>
              <a:t>Perry Community School District - Professional Learning for 2015-16</a:t>
            </a:r>
            <a:endParaRPr lang="en-US"/>
          </a:p>
        </p:txBody>
      </p:sp>
      <p:sp>
        <p:nvSpPr>
          <p:cNvPr id="3" name="Footer Placeholder 2"/>
          <p:cNvSpPr>
            <a:spLocks noGrp="1"/>
          </p:cNvSpPr>
          <p:nvPr>
            <p:ph type="ftr" sz="quarter" idx="11"/>
          </p:nvPr>
        </p:nvSpPr>
        <p:spPr/>
        <p:txBody>
          <a:bodyPr/>
          <a:lstStyle/>
          <a:p>
            <a:r>
              <a:rPr lang="en-US" smtClean="0"/>
              <a:t>Perry Mission: To develop knowledgeable, skilled, and productive citizens of character.</a:t>
            </a:r>
            <a:endParaRPr lang="en-US"/>
          </a:p>
        </p:txBody>
      </p:sp>
    </p:spTree>
    <p:extLst>
      <p:ext uri="{BB962C8B-B14F-4D97-AF65-F5344CB8AC3E}">
        <p14:creationId xmlns:p14="http://schemas.microsoft.com/office/powerpoint/2010/main" val="34353483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*Secondary</a:t>
            </a:r>
            <a:r>
              <a:rPr lang="en-US" baseline="0" dirty="0" smtClean="0"/>
              <a:t> counselors with at-risk support staff are in a group as an unofficial PLC. </a:t>
            </a:r>
            <a:endParaRPr lang="en-US" dirty="0"/>
          </a:p>
        </p:txBody>
      </p:sp>
      <p:sp>
        <p:nvSpPr>
          <p:cNvPr id="4" name="Slide Number Placeholder 3"/>
          <p:cNvSpPr>
            <a:spLocks noGrp="1"/>
          </p:cNvSpPr>
          <p:nvPr>
            <p:ph type="sldNum" sz="quarter" idx="10"/>
          </p:nvPr>
        </p:nvSpPr>
        <p:spPr/>
        <p:txBody>
          <a:bodyPr/>
          <a:lstStyle/>
          <a:p>
            <a:fld id="{662EEC2D-3EE7-4AAC-B8AB-ED5508F2A68E}" type="slidenum">
              <a:rPr lang="en-US" smtClean="0"/>
              <a:t>31</a:t>
            </a:fld>
            <a:endParaRPr lang="en-US"/>
          </a:p>
        </p:txBody>
      </p:sp>
      <p:sp>
        <p:nvSpPr>
          <p:cNvPr id="5" name="Header Placeholder 4"/>
          <p:cNvSpPr>
            <a:spLocks noGrp="1"/>
          </p:cNvSpPr>
          <p:nvPr>
            <p:ph type="hdr" sz="quarter" idx="11"/>
          </p:nvPr>
        </p:nvSpPr>
        <p:spPr/>
        <p:txBody>
          <a:bodyPr/>
          <a:lstStyle/>
          <a:p>
            <a:r>
              <a:rPr lang="en-US" smtClean="0"/>
              <a:t>Perry Community School District - Professional Learning for 2015-16</a:t>
            </a:r>
            <a:endParaRPr lang="en-US"/>
          </a:p>
        </p:txBody>
      </p:sp>
      <p:sp>
        <p:nvSpPr>
          <p:cNvPr id="6" name="Footer Placeholder 5"/>
          <p:cNvSpPr>
            <a:spLocks noGrp="1"/>
          </p:cNvSpPr>
          <p:nvPr>
            <p:ph type="ftr" sz="quarter" idx="12"/>
          </p:nvPr>
        </p:nvSpPr>
        <p:spPr/>
        <p:txBody>
          <a:bodyPr/>
          <a:lstStyle/>
          <a:p>
            <a:r>
              <a:rPr lang="en-US" smtClean="0"/>
              <a:t>Perry Mission: To develop knowledgeable, skilled, and productive citizens of character.</a:t>
            </a:r>
            <a:endParaRPr lang="en-US"/>
          </a:p>
        </p:txBody>
      </p:sp>
    </p:spTree>
    <p:extLst>
      <p:ext uri="{BB962C8B-B14F-4D97-AF65-F5344CB8AC3E}">
        <p14:creationId xmlns:p14="http://schemas.microsoft.com/office/powerpoint/2010/main" val="28432673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6"/>
          <p:cNvSpPr>
            <a:spLocks noGrp="1" noChangeArrowheads="1"/>
          </p:cNvSpPr>
          <p:nvPr>
            <p:ph type="ftr" sz="quarter" idx="4"/>
          </p:nvPr>
        </p:nvSpPr>
        <p:spPr bwMode="auto">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r>
              <a:rPr lang="en-US" smtClean="0">
                <a:latin typeface="Arial" panose="020B0604020202020204" pitchFamily="34" charset="0"/>
                <a:ea typeface="MS PGothic" panose="020B0600070205080204" pitchFamily="34" charset="-128"/>
              </a:rPr>
              <a:t>Perry Mission: To develop knowledgeable, skilled, and productive citizens of character.</a:t>
            </a:r>
          </a:p>
        </p:txBody>
      </p:sp>
      <p:sp>
        <p:nvSpPr>
          <p:cNvPr id="20483"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20484"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US" dirty="0" smtClean="0">
              <a:latin typeface="Arial" panose="020B0604020202020204" pitchFamily="34" charset="0"/>
            </a:endParaRPr>
          </a:p>
        </p:txBody>
      </p:sp>
      <p:sp>
        <p:nvSpPr>
          <p:cNvPr id="2" name="Header Placeholder 1"/>
          <p:cNvSpPr>
            <a:spLocks noGrp="1"/>
          </p:cNvSpPr>
          <p:nvPr>
            <p:ph type="hdr" sz="quarter" idx="10"/>
          </p:nvPr>
        </p:nvSpPr>
        <p:spPr/>
        <p:txBody>
          <a:bodyPr/>
          <a:lstStyle/>
          <a:p>
            <a:r>
              <a:rPr lang="en-US" smtClean="0"/>
              <a:t>Welcome to Perry Community School District</a:t>
            </a:r>
            <a:endParaRPr lang="en-US"/>
          </a:p>
        </p:txBody>
      </p:sp>
    </p:spTree>
    <p:extLst>
      <p:ext uri="{BB962C8B-B14F-4D97-AF65-F5344CB8AC3E}">
        <p14:creationId xmlns:p14="http://schemas.microsoft.com/office/powerpoint/2010/main" val="11977896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98" name="Shape 9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US" dirty="0" smtClean="0"/>
              <a:t>All</a:t>
            </a:r>
            <a:r>
              <a:rPr lang="en-US" baseline="0" dirty="0" smtClean="0"/>
              <a:t> articles retrieved on Aug. 16, 2019</a:t>
            </a:r>
          </a:p>
          <a:p>
            <a:pPr>
              <a:spcBef>
                <a:spcPts val="0"/>
              </a:spcBef>
              <a:buNone/>
            </a:pPr>
            <a:endParaRPr dirty="0"/>
          </a:p>
        </p:txBody>
      </p:sp>
    </p:spTree>
    <p:extLst>
      <p:ext uri="{BB962C8B-B14F-4D97-AF65-F5344CB8AC3E}">
        <p14:creationId xmlns:p14="http://schemas.microsoft.com/office/powerpoint/2010/main" val="31240006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10 Social Media Rules for Teachers</a:t>
            </a:r>
            <a:endParaRPr lang="en-US" dirty="0" smtClean="0"/>
          </a:p>
          <a:p>
            <a:r>
              <a:rPr lang="en-US" dirty="0" smtClean="0"/>
              <a:t>https://www.americanboard.org/blog/10-social-media-rules-for-teachers/</a:t>
            </a:r>
          </a:p>
          <a:p>
            <a:endParaRPr lang="en-US" dirty="0" smtClean="0"/>
          </a:p>
          <a:p>
            <a:r>
              <a:rPr lang="en-US" dirty="0" smtClean="0"/>
              <a:t>Lock down your personal accounts so they are not viewable by the general public</a:t>
            </a:r>
          </a:p>
          <a:p>
            <a:r>
              <a:rPr lang="en-US" dirty="0" smtClean="0"/>
              <a:t>Be</a:t>
            </a:r>
            <a:r>
              <a:rPr lang="en-US" baseline="0" dirty="0" smtClean="0"/>
              <a:t> sure to let family and friends know NOT to tag you on things because students and community can still find you, especially if out having a good time. </a:t>
            </a:r>
            <a:endParaRPr lang="en-US" dirty="0" smtClean="0"/>
          </a:p>
          <a:p>
            <a:endParaRPr lang="en-US" dirty="0"/>
          </a:p>
        </p:txBody>
      </p:sp>
      <p:sp>
        <p:nvSpPr>
          <p:cNvPr id="4" name="Header Placeholder 3"/>
          <p:cNvSpPr>
            <a:spLocks noGrp="1"/>
          </p:cNvSpPr>
          <p:nvPr>
            <p:ph type="hdr" sz="quarter" idx="10"/>
          </p:nvPr>
        </p:nvSpPr>
        <p:spPr/>
        <p:txBody>
          <a:bodyPr/>
          <a:lstStyle/>
          <a:p>
            <a:r>
              <a:rPr lang="en-US" smtClean="0"/>
              <a:t>Perry Community School District - Professional Learning for 2015-16</a:t>
            </a:r>
            <a:endParaRPr lang="en-US"/>
          </a:p>
        </p:txBody>
      </p:sp>
      <p:sp>
        <p:nvSpPr>
          <p:cNvPr id="5" name="Footer Placeholder 4"/>
          <p:cNvSpPr>
            <a:spLocks noGrp="1"/>
          </p:cNvSpPr>
          <p:nvPr>
            <p:ph type="ftr" sz="quarter" idx="11"/>
          </p:nvPr>
        </p:nvSpPr>
        <p:spPr/>
        <p:txBody>
          <a:bodyPr/>
          <a:lstStyle/>
          <a:p>
            <a:r>
              <a:rPr lang="en-US" smtClean="0"/>
              <a:t>Perry Mission: To develop knowledgeable, skilled, and productive citizens of character.</a:t>
            </a:r>
            <a:endParaRPr lang="en-US"/>
          </a:p>
        </p:txBody>
      </p:sp>
      <p:sp>
        <p:nvSpPr>
          <p:cNvPr id="6" name="Slide Number Placeholder 5"/>
          <p:cNvSpPr>
            <a:spLocks noGrp="1"/>
          </p:cNvSpPr>
          <p:nvPr>
            <p:ph type="sldNum" sz="quarter" idx="12"/>
          </p:nvPr>
        </p:nvSpPr>
        <p:spPr/>
        <p:txBody>
          <a:bodyPr/>
          <a:lstStyle/>
          <a:p>
            <a:fld id="{662EEC2D-3EE7-4AAC-B8AB-ED5508F2A68E}" type="slidenum">
              <a:rPr lang="en-US" smtClean="0"/>
              <a:t>39</a:t>
            </a:fld>
            <a:endParaRPr lang="en-US"/>
          </a:p>
        </p:txBody>
      </p:sp>
    </p:spTree>
    <p:extLst>
      <p:ext uri="{BB962C8B-B14F-4D97-AF65-F5344CB8AC3E}">
        <p14:creationId xmlns:p14="http://schemas.microsoft.com/office/powerpoint/2010/main" val="31944205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Statewide Clearinghouse to Expand Work-Based Learning:</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Appropriates $300,000 for support costs.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The Clearinghouse, which launches July1, will invite employers to post projects online for K-12 schools to select to provide more students with authentic, professional learning experiences and will include an inventory of other existing work-based learning opportunities.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Early Warning System: Department to administer and distribute to school</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districts and accredited nonpublic schools an early warning assessment system that allows teachers to screen and monitor student literacy skills from prekindergarten through sixth grade.</a:t>
            </a:r>
          </a:p>
          <a:p>
            <a:endParaRPr lang="en-US" sz="1200" kern="1200" dirty="0" smtClean="0">
              <a:solidFill>
                <a:schemeClr val="tx1"/>
              </a:solidFill>
              <a:effectLst/>
              <a:latin typeface="+mn-lt"/>
              <a:ea typeface="+mn-ea"/>
              <a:cs typeface="+mn-cs"/>
            </a:endParaRPr>
          </a:p>
          <a:p>
            <a:endParaRPr lang="en-US" dirty="0"/>
          </a:p>
        </p:txBody>
      </p:sp>
      <p:sp>
        <p:nvSpPr>
          <p:cNvPr id="4" name="Header Placeholder 3"/>
          <p:cNvSpPr>
            <a:spLocks noGrp="1"/>
          </p:cNvSpPr>
          <p:nvPr>
            <p:ph type="hdr" sz="quarter" idx="10"/>
          </p:nvPr>
        </p:nvSpPr>
        <p:spPr/>
        <p:txBody>
          <a:bodyPr/>
          <a:lstStyle/>
          <a:p>
            <a:r>
              <a:rPr lang="en-US" smtClean="0"/>
              <a:t>Perry Community School District - Professional Learning for 2015-16</a:t>
            </a:r>
            <a:endParaRPr lang="en-US"/>
          </a:p>
        </p:txBody>
      </p:sp>
      <p:sp>
        <p:nvSpPr>
          <p:cNvPr id="5" name="Footer Placeholder 4"/>
          <p:cNvSpPr>
            <a:spLocks noGrp="1"/>
          </p:cNvSpPr>
          <p:nvPr>
            <p:ph type="ftr" sz="quarter" idx="11"/>
          </p:nvPr>
        </p:nvSpPr>
        <p:spPr/>
        <p:txBody>
          <a:bodyPr/>
          <a:lstStyle/>
          <a:p>
            <a:r>
              <a:rPr lang="en-US" smtClean="0"/>
              <a:t>Perry Mission: To develop knowledgeable, skilled, and productive citizens of character.</a:t>
            </a:r>
            <a:endParaRPr lang="en-US"/>
          </a:p>
        </p:txBody>
      </p:sp>
      <p:sp>
        <p:nvSpPr>
          <p:cNvPr id="6" name="Slide Number Placeholder 5"/>
          <p:cNvSpPr>
            <a:spLocks noGrp="1"/>
          </p:cNvSpPr>
          <p:nvPr>
            <p:ph type="sldNum" sz="quarter" idx="12"/>
          </p:nvPr>
        </p:nvSpPr>
        <p:spPr/>
        <p:txBody>
          <a:bodyPr/>
          <a:lstStyle/>
          <a:p>
            <a:fld id="{662EEC2D-3EE7-4AAC-B8AB-ED5508F2A68E}" type="slidenum">
              <a:rPr lang="en-US" smtClean="0"/>
              <a:t>2</a:t>
            </a:fld>
            <a:endParaRPr lang="en-US"/>
          </a:p>
        </p:txBody>
      </p:sp>
    </p:spTree>
    <p:extLst>
      <p:ext uri="{BB962C8B-B14F-4D97-AF65-F5344CB8AC3E}">
        <p14:creationId xmlns:p14="http://schemas.microsoft.com/office/powerpoint/2010/main" val="33523973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Scenario #1 - Student is contacting a teacher constantly through direct messages on social media and attempting to find and dig for personal information on a teacher so they can share with others and verbally comment on it.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Scenario #2 - Making comments on appearances or clothing in a sexual manner. Taking pictures without permission.</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Scenario #3 - Jokes that cross a line or make someone uncomfortable. Report anything that your ‘gut feeling’ tells you isn’t right. It’ll eliminate any gray area.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Response Notes - This is to protect you as a teacher from a situation that may give the illusion that you are at fault and to prevent escalation of the behavior.</a:t>
            </a:r>
            <a:endParaRPr dirty="0"/>
          </a:p>
        </p:txBody>
      </p:sp>
    </p:spTree>
    <p:extLst>
      <p:ext uri="{BB962C8B-B14F-4D97-AF65-F5344CB8AC3E}">
        <p14:creationId xmlns:p14="http://schemas.microsoft.com/office/powerpoint/2010/main" val="32916214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6"/>
          <p:cNvSpPr>
            <a:spLocks noGrp="1" noChangeArrowheads="1"/>
          </p:cNvSpPr>
          <p:nvPr>
            <p:ph type="ftr" sz="quarter" idx="4"/>
          </p:nvPr>
        </p:nvSpPr>
        <p:spPr bwMode="auto">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r>
              <a:rPr lang="en-US" smtClean="0">
                <a:latin typeface="Arial" panose="020B0604020202020204" pitchFamily="34" charset="0"/>
                <a:ea typeface="MS PGothic" panose="020B0600070205080204" pitchFamily="34" charset="-128"/>
              </a:rPr>
              <a:t>Perry Mission: To develop knowledgeable, skilled, and productive citizens of character.</a:t>
            </a:r>
          </a:p>
        </p:txBody>
      </p:sp>
      <p:sp>
        <p:nvSpPr>
          <p:cNvPr id="20483"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20484"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US" dirty="0" smtClean="0">
              <a:latin typeface="Arial" panose="020B0604020202020204" pitchFamily="34" charset="0"/>
            </a:endParaRPr>
          </a:p>
        </p:txBody>
      </p:sp>
      <p:sp>
        <p:nvSpPr>
          <p:cNvPr id="2" name="Header Placeholder 1"/>
          <p:cNvSpPr>
            <a:spLocks noGrp="1"/>
          </p:cNvSpPr>
          <p:nvPr>
            <p:ph type="hdr" sz="quarter" idx="10"/>
          </p:nvPr>
        </p:nvSpPr>
        <p:spPr/>
        <p:txBody>
          <a:bodyPr/>
          <a:lstStyle/>
          <a:p>
            <a:r>
              <a:rPr lang="en-US" smtClean="0"/>
              <a:t>Welcome to Perry Community School District</a:t>
            </a:r>
            <a:endParaRPr lang="en-US"/>
          </a:p>
        </p:txBody>
      </p:sp>
    </p:spTree>
    <p:extLst>
      <p:ext uri="{BB962C8B-B14F-4D97-AF65-F5344CB8AC3E}">
        <p14:creationId xmlns:p14="http://schemas.microsoft.com/office/powerpoint/2010/main" val="801580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6"/>
          <p:cNvSpPr>
            <a:spLocks noGrp="1" noChangeArrowheads="1"/>
          </p:cNvSpPr>
          <p:nvPr>
            <p:ph type="ftr" sz="quarter" idx="4"/>
          </p:nvPr>
        </p:nvSpPr>
        <p:spPr bwMode="auto">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r>
              <a:rPr lang="en-US" smtClean="0">
                <a:latin typeface="Arial" panose="020B0604020202020204" pitchFamily="34" charset="0"/>
                <a:ea typeface="MS PGothic" panose="020B0600070205080204" pitchFamily="34" charset="-128"/>
              </a:rPr>
              <a:t>Perry Mission: To develop knowledgeable, skilled, and productive citizens of character.</a:t>
            </a:r>
          </a:p>
        </p:txBody>
      </p:sp>
      <p:sp>
        <p:nvSpPr>
          <p:cNvPr id="20483"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20484"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US" dirty="0" smtClean="0">
              <a:latin typeface="Arial" panose="020B0604020202020204" pitchFamily="34" charset="0"/>
            </a:endParaRPr>
          </a:p>
        </p:txBody>
      </p:sp>
      <p:sp>
        <p:nvSpPr>
          <p:cNvPr id="2" name="Header Placeholder 1"/>
          <p:cNvSpPr>
            <a:spLocks noGrp="1"/>
          </p:cNvSpPr>
          <p:nvPr>
            <p:ph type="hdr" sz="quarter" idx="10"/>
          </p:nvPr>
        </p:nvSpPr>
        <p:spPr/>
        <p:txBody>
          <a:bodyPr/>
          <a:lstStyle/>
          <a:p>
            <a:r>
              <a:rPr lang="en-US" smtClean="0"/>
              <a:t>Welcome to Perry Community School District</a:t>
            </a:r>
            <a:endParaRPr lang="en-US"/>
          </a:p>
        </p:txBody>
      </p:sp>
    </p:spTree>
    <p:extLst>
      <p:ext uri="{BB962C8B-B14F-4D97-AF65-F5344CB8AC3E}">
        <p14:creationId xmlns:p14="http://schemas.microsoft.com/office/powerpoint/2010/main" val="20369630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Perry Community School District - Professional Learning for 2015-16</a:t>
            </a:r>
            <a:endParaRPr lang="en-US"/>
          </a:p>
        </p:txBody>
      </p:sp>
      <p:sp>
        <p:nvSpPr>
          <p:cNvPr id="5" name="Footer Placeholder 4"/>
          <p:cNvSpPr>
            <a:spLocks noGrp="1"/>
          </p:cNvSpPr>
          <p:nvPr>
            <p:ph type="ftr" sz="quarter" idx="11"/>
          </p:nvPr>
        </p:nvSpPr>
        <p:spPr/>
        <p:txBody>
          <a:bodyPr/>
          <a:lstStyle/>
          <a:p>
            <a:r>
              <a:rPr lang="en-US" smtClean="0"/>
              <a:t>Perry Mission: To develop knowledgeable, skilled, and productive citizens of character.</a:t>
            </a:r>
            <a:endParaRPr lang="en-US"/>
          </a:p>
        </p:txBody>
      </p:sp>
      <p:sp>
        <p:nvSpPr>
          <p:cNvPr id="6" name="Slide Number Placeholder 5"/>
          <p:cNvSpPr>
            <a:spLocks noGrp="1"/>
          </p:cNvSpPr>
          <p:nvPr>
            <p:ph type="sldNum" sz="quarter" idx="12"/>
          </p:nvPr>
        </p:nvSpPr>
        <p:spPr/>
        <p:txBody>
          <a:bodyPr/>
          <a:lstStyle/>
          <a:p>
            <a:fld id="{662EEC2D-3EE7-4AAC-B8AB-ED5508F2A68E}" type="slidenum">
              <a:rPr lang="en-US" smtClean="0"/>
              <a:t>43</a:t>
            </a:fld>
            <a:endParaRPr lang="en-US"/>
          </a:p>
        </p:txBody>
      </p:sp>
    </p:spTree>
    <p:extLst>
      <p:ext uri="{BB962C8B-B14F-4D97-AF65-F5344CB8AC3E}">
        <p14:creationId xmlns:p14="http://schemas.microsoft.com/office/powerpoint/2010/main" val="37995938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26:notes"/>
          <p:cNvSpPr txBox="1">
            <a:spLocks noGrp="1"/>
          </p:cNvSpPr>
          <p:nvPr>
            <p:ph type="body" idx="1"/>
          </p:nvPr>
        </p:nvSpPr>
        <p:spPr>
          <a:xfrm>
            <a:off x="686421" y="4473576"/>
            <a:ext cx="5485158" cy="36607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6" name="Google Shape;306;p26:notes"/>
          <p:cNvSpPr>
            <a:spLocks noGrp="1" noRot="1" noChangeAspect="1"/>
          </p:cNvSpPr>
          <p:nvPr>
            <p:ph type="sldImg" idx="2"/>
          </p:nvPr>
        </p:nvSpPr>
        <p:spPr>
          <a:xfrm>
            <a:off x="6413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013904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Share how students may not want to share why they have not done homework</a:t>
            </a:r>
          </a:p>
          <a:p>
            <a:endParaRPr lang="en-US" dirty="0"/>
          </a:p>
        </p:txBody>
      </p:sp>
      <p:sp>
        <p:nvSpPr>
          <p:cNvPr id="4" name="Header Placeholder 3"/>
          <p:cNvSpPr>
            <a:spLocks noGrp="1"/>
          </p:cNvSpPr>
          <p:nvPr>
            <p:ph type="hdr" sz="quarter" idx="10"/>
          </p:nvPr>
        </p:nvSpPr>
        <p:spPr/>
        <p:txBody>
          <a:bodyPr/>
          <a:lstStyle/>
          <a:p>
            <a:r>
              <a:rPr lang="en-US" smtClean="0"/>
              <a:t>Welcome to Perry Community School District</a:t>
            </a:r>
            <a:endParaRPr lang="en-US"/>
          </a:p>
        </p:txBody>
      </p:sp>
      <p:sp>
        <p:nvSpPr>
          <p:cNvPr id="5" name="Footer Placeholder 4"/>
          <p:cNvSpPr>
            <a:spLocks noGrp="1"/>
          </p:cNvSpPr>
          <p:nvPr>
            <p:ph type="ftr" sz="quarter" idx="11"/>
          </p:nvPr>
        </p:nvSpPr>
        <p:spPr/>
        <p:txBody>
          <a:bodyPr/>
          <a:lstStyle/>
          <a:p>
            <a:r>
              <a:rPr lang="en-US" smtClean="0"/>
              <a:t>Perry Mission: To develop knowledgeable, skilled, and productive citizens of character.</a:t>
            </a:r>
            <a:endParaRPr lang="en-US"/>
          </a:p>
        </p:txBody>
      </p:sp>
      <p:sp>
        <p:nvSpPr>
          <p:cNvPr id="6" name="Slide Number Placeholder 5"/>
          <p:cNvSpPr>
            <a:spLocks noGrp="1"/>
          </p:cNvSpPr>
          <p:nvPr>
            <p:ph type="sldNum" sz="quarter" idx="12"/>
          </p:nvPr>
        </p:nvSpPr>
        <p:spPr/>
        <p:txBody>
          <a:bodyPr/>
          <a:lstStyle/>
          <a:p>
            <a:fld id="{94268900-6333-4C43-B2F8-DAFB7F7056E9}" type="slidenum">
              <a:rPr lang="en-US" smtClean="0"/>
              <a:t>8</a:t>
            </a:fld>
            <a:endParaRPr lang="en-US"/>
          </a:p>
        </p:txBody>
      </p:sp>
    </p:spTree>
    <p:extLst>
      <p:ext uri="{BB962C8B-B14F-4D97-AF65-F5344CB8AC3E}">
        <p14:creationId xmlns:p14="http://schemas.microsoft.com/office/powerpoint/2010/main" val="35411763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Drop out rates from</a:t>
            </a:r>
            <a:r>
              <a:rPr lang="en-US" baseline="0" dirty="0" smtClean="0"/>
              <a:t> the state are one year behind the currently ending school year. </a:t>
            </a:r>
            <a:endParaRPr lang="en-US" dirty="0"/>
          </a:p>
        </p:txBody>
      </p:sp>
      <p:sp>
        <p:nvSpPr>
          <p:cNvPr id="4" name="Header Placeholder 3"/>
          <p:cNvSpPr>
            <a:spLocks noGrp="1"/>
          </p:cNvSpPr>
          <p:nvPr>
            <p:ph type="hdr" sz="quarter" idx="10"/>
          </p:nvPr>
        </p:nvSpPr>
        <p:spPr/>
        <p:txBody>
          <a:bodyPr/>
          <a:lstStyle/>
          <a:p>
            <a:r>
              <a:rPr lang="en-US" smtClean="0"/>
              <a:t>Welcome to Perry Community School District</a:t>
            </a:r>
            <a:endParaRPr lang="en-US"/>
          </a:p>
        </p:txBody>
      </p:sp>
      <p:sp>
        <p:nvSpPr>
          <p:cNvPr id="5" name="Footer Placeholder 4"/>
          <p:cNvSpPr>
            <a:spLocks noGrp="1"/>
          </p:cNvSpPr>
          <p:nvPr>
            <p:ph type="ftr" sz="quarter" idx="11"/>
          </p:nvPr>
        </p:nvSpPr>
        <p:spPr/>
        <p:txBody>
          <a:bodyPr/>
          <a:lstStyle/>
          <a:p>
            <a:r>
              <a:rPr lang="en-US" smtClean="0"/>
              <a:t>Perry Mission: To develop knowledgeable, skilled, and productive citizens of character.</a:t>
            </a:r>
            <a:endParaRPr lang="en-US"/>
          </a:p>
        </p:txBody>
      </p:sp>
      <p:sp>
        <p:nvSpPr>
          <p:cNvPr id="6" name="Slide Number Placeholder 5"/>
          <p:cNvSpPr>
            <a:spLocks noGrp="1"/>
          </p:cNvSpPr>
          <p:nvPr>
            <p:ph type="sldNum" sz="quarter" idx="12"/>
          </p:nvPr>
        </p:nvSpPr>
        <p:spPr/>
        <p:txBody>
          <a:bodyPr/>
          <a:lstStyle/>
          <a:p>
            <a:fld id="{94268900-6333-4C43-B2F8-DAFB7F7056E9}" type="slidenum">
              <a:rPr lang="en-US" smtClean="0"/>
              <a:t>10</a:t>
            </a:fld>
            <a:endParaRPr lang="en-US"/>
          </a:p>
        </p:txBody>
      </p:sp>
    </p:spTree>
    <p:extLst>
      <p:ext uri="{BB962C8B-B14F-4D97-AF65-F5344CB8AC3E}">
        <p14:creationId xmlns:p14="http://schemas.microsoft.com/office/powerpoint/2010/main" val="21500513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xfrm>
            <a:off x="3886200" y="8686800"/>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100">
                <a:solidFill>
                  <a:schemeClr val="tx1"/>
                </a:solidFill>
                <a:latin typeface="Times" panose="02020603050405020304" pitchFamily="18" charset="0"/>
                <a:ea typeface="MS PGothic" panose="020B0600070205080204" pitchFamily="34" charset="-128"/>
              </a:defRPr>
            </a:lvl1pPr>
            <a:lvl2pPr marL="742950" indent="-285750">
              <a:defRPr sz="1100">
                <a:solidFill>
                  <a:schemeClr val="tx1"/>
                </a:solidFill>
                <a:latin typeface="Times" panose="02020603050405020304" pitchFamily="18" charset="0"/>
                <a:ea typeface="MS PGothic" panose="020B0600070205080204" pitchFamily="34" charset="-128"/>
              </a:defRPr>
            </a:lvl2pPr>
            <a:lvl3pPr marL="1143000" indent="-228600">
              <a:defRPr sz="1100">
                <a:solidFill>
                  <a:schemeClr val="tx1"/>
                </a:solidFill>
                <a:latin typeface="Times" panose="02020603050405020304" pitchFamily="18" charset="0"/>
                <a:ea typeface="MS PGothic" panose="020B0600070205080204" pitchFamily="34" charset="-128"/>
              </a:defRPr>
            </a:lvl3pPr>
            <a:lvl4pPr marL="1600200" indent="-228600">
              <a:defRPr sz="1100">
                <a:solidFill>
                  <a:schemeClr val="tx1"/>
                </a:solidFill>
                <a:latin typeface="Times" panose="02020603050405020304" pitchFamily="18" charset="0"/>
                <a:ea typeface="MS PGothic" panose="020B0600070205080204" pitchFamily="34" charset="-128"/>
              </a:defRPr>
            </a:lvl4pPr>
            <a:lvl5pPr marL="2057400" indent="-228600">
              <a:defRPr sz="11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1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1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1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100">
                <a:solidFill>
                  <a:schemeClr val="tx1"/>
                </a:solidFill>
                <a:latin typeface="Times" panose="02020603050405020304" pitchFamily="18" charset="0"/>
                <a:ea typeface="MS PGothic" panose="020B0600070205080204" pitchFamily="34" charset="-128"/>
              </a:defRPr>
            </a:lvl9pPr>
          </a:lstStyle>
          <a:p>
            <a:fld id="{4CDCB5A4-0F2A-4848-A930-E7E4FCB495CD}" type="slidenum">
              <a:rPr lang="en-US" altLang="en-US" sz="1200" smtClean="0"/>
              <a:pPr/>
              <a:t>11</a:t>
            </a:fld>
            <a:endParaRPr lang="en-US" altLang="en-US" sz="1200" smtClean="0"/>
          </a:p>
        </p:txBody>
      </p:sp>
      <p:sp>
        <p:nvSpPr>
          <p:cNvPr id="27651" name="Rectangle 2"/>
          <p:cNvSpPr>
            <a:spLocks noGrp="1" noRot="1" noChangeAspect="1" noChangeArrowheads="1" noTextEdit="1"/>
          </p:cNvSpPr>
          <p:nvPr>
            <p:ph type="sldImg"/>
          </p:nvPr>
        </p:nvSpPr>
        <p:spPr>
          <a:xfrm>
            <a:off x="381000" y="685800"/>
            <a:ext cx="6096000" cy="3429000"/>
          </a:xfrm>
          <a:solidFill>
            <a:srgbClr val="FFFFFF"/>
          </a:solidFill>
          <a:ln/>
        </p:spPr>
      </p:sp>
      <p:sp>
        <p:nvSpPr>
          <p:cNvPr id="195587"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endParaRPr lang="en-US" dirty="0" smtClean="0">
              <a:ea typeface="ＭＳ Ｐゴシック" charset="0"/>
              <a:cs typeface="+mn-cs"/>
            </a:endParaRPr>
          </a:p>
        </p:txBody>
      </p:sp>
    </p:spTree>
    <p:extLst>
      <p:ext uri="{BB962C8B-B14F-4D97-AF65-F5344CB8AC3E}">
        <p14:creationId xmlns:p14="http://schemas.microsoft.com/office/powerpoint/2010/main" val="17501750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xfrm>
            <a:off x="3886200" y="8686800"/>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100">
                <a:solidFill>
                  <a:schemeClr val="tx1"/>
                </a:solidFill>
                <a:latin typeface="Times" panose="02020603050405020304" pitchFamily="18" charset="0"/>
                <a:ea typeface="MS PGothic" panose="020B0600070205080204" pitchFamily="34" charset="-128"/>
              </a:defRPr>
            </a:lvl1pPr>
            <a:lvl2pPr marL="742950" indent="-285750">
              <a:defRPr sz="1100">
                <a:solidFill>
                  <a:schemeClr val="tx1"/>
                </a:solidFill>
                <a:latin typeface="Times" panose="02020603050405020304" pitchFamily="18" charset="0"/>
                <a:ea typeface="MS PGothic" panose="020B0600070205080204" pitchFamily="34" charset="-128"/>
              </a:defRPr>
            </a:lvl2pPr>
            <a:lvl3pPr marL="1143000" indent="-228600">
              <a:defRPr sz="1100">
                <a:solidFill>
                  <a:schemeClr val="tx1"/>
                </a:solidFill>
                <a:latin typeface="Times" panose="02020603050405020304" pitchFamily="18" charset="0"/>
                <a:ea typeface="MS PGothic" panose="020B0600070205080204" pitchFamily="34" charset="-128"/>
              </a:defRPr>
            </a:lvl3pPr>
            <a:lvl4pPr marL="1600200" indent="-228600">
              <a:defRPr sz="1100">
                <a:solidFill>
                  <a:schemeClr val="tx1"/>
                </a:solidFill>
                <a:latin typeface="Times" panose="02020603050405020304" pitchFamily="18" charset="0"/>
                <a:ea typeface="MS PGothic" panose="020B0600070205080204" pitchFamily="34" charset="-128"/>
              </a:defRPr>
            </a:lvl4pPr>
            <a:lvl5pPr marL="2057400" indent="-228600">
              <a:defRPr sz="11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1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1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1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100">
                <a:solidFill>
                  <a:schemeClr val="tx1"/>
                </a:solidFill>
                <a:latin typeface="Times" panose="02020603050405020304" pitchFamily="18" charset="0"/>
                <a:ea typeface="MS PGothic" panose="020B0600070205080204" pitchFamily="34" charset="-128"/>
              </a:defRPr>
            </a:lvl9pPr>
          </a:lstStyle>
          <a:p>
            <a:fld id="{4CDCB5A4-0F2A-4848-A930-E7E4FCB495CD}" type="slidenum">
              <a:rPr lang="en-US" altLang="en-US" sz="1200" smtClean="0"/>
              <a:pPr/>
              <a:t>12</a:t>
            </a:fld>
            <a:endParaRPr lang="en-US" altLang="en-US" sz="1200" smtClean="0"/>
          </a:p>
        </p:txBody>
      </p:sp>
      <p:sp>
        <p:nvSpPr>
          <p:cNvPr id="27651" name="Rectangle 2"/>
          <p:cNvSpPr>
            <a:spLocks noGrp="1" noRot="1" noChangeAspect="1" noChangeArrowheads="1" noTextEdit="1"/>
          </p:cNvSpPr>
          <p:nvPr>
            <p:ph type="sldImg"/>
          </p:nvPr>
        </p:nvSpPr>
        <p:spPr>
          <a:xfrm>
            <a:off x="381000" y="685800"/>
            <a:ext cx="6096000" cy="3429000"/>
          </a:xfrm>
          <a:solidFill>
            <a:srgbClr val="FFFFFF"/>
          </a:solidFill>
          <a:ln/>
        </p:spPr>
      </p:sp>
      <p:sp>
        <p:nvSpPr>
          <p:cNvPr id="195587"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endParaRPr lang="en-US" dirty="0" smtClean="0">
              <a:ea typeface="ＭＳ Ｐゴシック" charset="0"/>
              <a:cs typeface="+mn-cs"/>
            </a:endParaRPr>
          </a:p>
        </p:txBody>
      </p:sp>
    </p:spTree>
    <p:extLst>
      <p:ext uri="{BB962C8B-B14F-4D97-AF65-F5344CB8AC3E}">
        <p14:creationId xmlns:p14="http://schemas.microsoft.com/office/powerpoint/2010/main" val="31812331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p:spPr>
        <p:txBody>
          <a:bodyPr/>
          <a:lstStyle/>
          <a:p>
            <a:pPr eaLnBrk="1" hangingPunct="1"/>
            <a:endParaRPr lang="en-US" altLang="en-US" smtClean="0"/>
          </a:p>
        </p:txBody>
      </p:sp>
      <p:sp>
        <p:nvSpPr>
          <p:cNvPr id="89092" name="Slide Number Placeholder 3"/>
          <p:cNvSpPr>
            <a:spLocks noGrp="1"/>
          </p:cNvSpPr>
          <p:nvPr>
            <p:ph type="sldNum" sz="quarter" idx="5"/>
          </p:nvPr>
        </p:nvSpPr>
        <p:spPr>
          <a:noFill/>
        </p:spPr>
        <p:txBody>
          <a:bodyPr/>
          <a:lstStyle>
            <a:lvl1pPr defTabSz="931863">
              <a:defRPr b="1">
                <a:solidFill>
                  <a:schemeClr val="tx1"/>
                </a:solidFill>
                <a:latin typeface="Garamond" panose="02020404030301010803" pitchFamily="18" charset="0"/>
              </a:defRPr>
            </a:lvl1pPr>
            <a:lvl2pPr marL="742950" indent="-285750" defTabSz="931863">
              <a:defRPr b="1">
                <a:solidFill>
                  <a:schemeClr val="tx1"/>
                </a:solidFill>
                <a:latin typeface="Garamond" panose="02020404030301010803" pitchFamily="18" charset="0"/>
              </a:defRPr>
            </a:lvl2pPr>
            <a:lvl3pPr marL="1143000" indent="-228600" defTabSz="931863">
              <a:defRPr b="1">
                <a:solidFill>
                  <a:schemeClr val="tx1"/>
                </a:solidFill>
                <a:latin typeface="Garamond" panose="02020404030301010803" pitchFamily="18" charset="0"/>
              </a:defRPr>
            </a:lvl3pPr>
            <a:lvl4pPr marL="1600200" indent="-228600" defTabSz="931863">
              <a:defRPr b="1">
                <a:solidFill>
                  <a:schemeClr val="tx1"/>
                </a:solidFill>
                <a:latin typeface="Garamond" panose="02020404030301010803" pitchFamily="18" charset="0"/>
              </a:defRPr>
            </a:lvl4pPr>
            <a:lvl5pPr marL="2057400" indent="-228600" defTabSz="931863">
              <a:defRPr b="1">
                <a:solidFill>
                  <a:schemeClr val="tx1"/>
                </a:solidFill>
                <a:latin typeface="Garamond" panose="02020404030301010803" pitchFamily="18" charset="0"/>
              </a:defRPr>
            </a:lvl5pPr>
            <a:lvl6pPr marL="2514600" indent="-228600" defTabSz="931863" eaLnBrk="0" fontAlgn="base" hangingPunct="0">
              <a:spcBef>
                <a:spcPct val="0"/>
              </a:spcBef>
              <a:spcAft>
                <a:spcPct val="0"/>
              </a:spcAft>
              <a:defRPr b="1">
                <a:solidFill>
                  <a:schemeClr val="tx1"/>
                </a:solidFill>
                <a:latin typeface="Garamond" panose="02020404030301010803" pitchFamily="18" charset="0"/>
              </a:defRPr>
            </a:lvl6pPr>
            <a:lvl7pPr marL="2971800" indent="-228600" defTabSz="931863" eaLnBrk="0" fontAlgn="base" hangingPunct="0">
              <a:spcBef>
                <a:spcPct val="0"/>
              </a:spcBef>
              <a:spcAft>
                <a:spcPct val="0"/>
              </a:spcAft>
              <a:defRPr b="1">
                <a:solidFill>
                  <a:schemeClr val="tx1"/>
                </a:solidFill>
                <a:latin typeface="Garamond" panose="02020404030301010803" pitchFamily="18" charset="0"/>
              </a:defRPr>
            </a:lvl7pPr>
            <a:lvl8pPr marL="3429000" indent="-228600" defTabSz="931863" eaLnBrk="0" fontAlgn="base" hangingPunct="0">
              <a:spcBef>
                <a:spcPct val="0"/>
              </a:spcBef>
              <a:spcAft>
                <a:spcPct val="0"/>
              </a:spcAft>
              <a:defRPr b="1">
                <a:solidFill>
                  <a:schemeClr val="tx1"/>
                </a:solidFill>
                <a:latin typeface="Garamond" panose="02020404030301010803" pitchFamily="18" charset="0"/>
              </a:defRPr>
            </a:lvl8pPr>
            <a:lvl9pPr marL="3886200" indent="-228600" defTabSz="931863" eaLnBrk="0" fontAlgn="base" hangingPunct="0">
              <a:spcBef>
                <a:spcPct val="0"/>
              </a:spcBef>
              <a:spcAft>
                <a:spcPct val="0"/>
              </a:spcAft>
              <a:defRPr b="1">
                <a:solidFill>
                  <a:schemeClr val="tx1"/>
                </a:solidFill>
                <a:latin typeface="Garamond" panose="02020404030301010803" pitchFamily="18" charset="0"/>
              </a:defRPr>
            </a:lvl9pPr>
          </a:lstStyle>
          <a:p>
            <a:fld id="{A8468E3A-A246-4487-9F96-67C4B32FC81C}" type="slidenum">
              <a:rPr lang="en-US" altLang="en-US" b="0" smtClean="0">
                <a:latin typeface="Arial" panose="020B0604020202020204" pitchFamily="34" charset="0"/>
              </a:rPr>
              <a:pPr/>
              <a:t>13</a:t>
            </a:fld>
            <a:endParaRPr lang="en-US" altLang="en-US" b="0" smtClean="0">
              <a:latin typeface="Arial" panose="020B0604020202020204" pitchFamily="34" charset="0"/>
            </a:endParaRPr>
          </a:p>
        </p:txBody>
      </p:sp>
    </p:spTree>
    <p:extLst>
      <p:ext uri="{BB962C8B-B14F-4D97-AF65-F5344CB8AC3E}">
        <p14:creationId xmlns:p14="http://schemas.microsoft.com/office/powerpoint/2010/main" val="16379469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6"/>
          <p:cNvSpPr>
            <a:spLocks noGrp="1" noChangeArrowheads="1"/>
          </p:cNvSpPr>
          <p:nvPr>
            <p:ph type="ftr" sz="quarter" idx="4"/>
          </p:nvPr>
        </p:nvSpPr>
        <p:spPr bwMode="auto">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r>
              <a:rPr lang="en-US" smtClean="0">
                <a:latin typeface="Arial" panose="020B0604020202020204" pitchFamily="34" charset="0"/>
                <a:ea typeface="MS PGothic" panose="020B0600070205080204" pitchFamily="34" charset="-128"/>
              </a:rPr>
              <a:t>August 2010</a:t>
            </a:r>
          </a:p>
        </p:txBody>
      </p:sp>
      <p:sp>
        <p:nvSpPr>
          <p:cNvPr id="20483"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20484"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US" smtClean="0">
              <a:latin typeface="Arial" panose="020B0604020202020204" pitchFamily="34" charset="0"/>
            </a:endParaRPr>
          </a:p>
        </p:txBody>
      </p:sp>
    </p:spTree>
    <p:extLst>
      <p:ext uri="{BB962C8B-B14F-4D97-AF65-F5344CB8AC3E}">
        <p14:creationId xmlns:p14="http://schemas.microsoft.com/office/powerpoint/2010/main" val="17317865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0E8323A-7817-445E-956B-233FF54FAC57}"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EBFBB6-ABCA-49DC-B6DF-0431818A757B}" type="slidenum">
              <a:rPr lang="en-US" smtClean="0"/>
              <a:t>‹#›</a:t>
            </a:fld>
            <a:endParaRPr lang="en-US"/>
          </a:p>
        </p:txBody>
      </p:sp>
    </p:spTree>
    <p:extLst>
      <p:ext uri="{BB962C8B-B14F-4D97-AF65-F5344CB8AC3E}">
        <p14:creationId xmlns:p14="http://schemas.microsoft.com/office/powerpoint/2010/main" val="4085445845"/>
      </p:ext>
    </p:extLst>
  </p:cSld>
  <p:clrMapOvr>
    <a:masterClrMapping/>
  </p:clrMapOvr>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E8323A-7817-445E-956B-233FF54FAC57}" type="datetimeFigureOut">
              <a:rPr lang="en-US" smtClean="0"/>
              <a:t>8/18/2019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EBFBB6-ABCA-49DC-B6DF-0431818A757B}" type="slidenum">
              <a:rPr lang="en-US" smtClean="0"/>
              <a:t>‹#›</a:t>
            </a:fld>
            <a:endParaRPr lang="en-US"/>
          </a:p>
        </p:txBody>
      </p:sp>
    </p:spTree>
    <p:extLst>
      <p:ext uri="{BB962C8B-B14F-4D97-AF65-F5344CB8AC3E}">
        <p14:creationId xmlns:p14="http://schemas.microsoft.com/office/powerpoint/2010/main" val="22555744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0E8323A-7817-445E-956B-233FF54FAC57}"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EBFBB6-ABCA-49DC-B6DF-0431818A757B}" type="slidenum">
              <a:rPr lang="en-US" smtClean="0"/>
              <a:t>‹#›</a:t>
            </a:fld>
            <a:endParaRPr lang="en-US"/>
          </a:p>
        </p:txBody>
      </p:sp>
    </p:spTree>
    <p:extLst>
      <p:ext uri="{BB962C8B-B14F-4D97-AF65-F5344CB8AC3E}">
        <p14:creationId xmlns:p14="http://schemas.microsoft.com/office/powerpoint/2010/main" val="19363328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0E8323A-7817-445E-956B-233FF54FAC57}"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EBFBB6-ABCA-49DC-B6DF-0431818A757B}" type="slidenum">
              <a:rPr lang="en-US" smtClean="0"/>
              <a:t>‹#›</a:t>
            </a:fld>
            <a:endParaRPr lang="en-US"/>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1444582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0E8323A-7817-445E-956B-233FF54FAC57}"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EBFBB6-ABCA-49DC-B6DF-0431818A757B}" type="slidenum">
              <a:rPr lang="en-US" smtClean="0"/>
              <a:t>‹#›</a:t>
            </a:fld>
            <a:endParaRPr lang="en-US"/>
          </a:p>
        </p:txBody>
      </p:sp>
    </p:spTree>
    <p:extLst>
      <p:ext uri="{BB962C8B-B14F-4D97-AF65-F5344CB8AC3E}">
        <p14:creationId xmlns:p14="http://schemas.microsoft.com/office/powerpoint/2010/main" val="5145194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0E8323A-7817-445E-956B-233FF54FAC57}" type="datetimeFigureOut">
              <a:rPr lang="en-US" smtClean="0"/>
              <a:t>8/18/2019</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EBFBB6-ABCA-49DC-B6DF-0431818A757B}" type="slidenum">
              <a:rPr lang="en-US" smtClean="0"/>
              <a:t>‹#›</a:t>
            </a:fld>
            <a:endParaRPr lang="en-US"/>
          </a:p>
        </p:txBody>
      </p:sp>
    </p:spTree>
    <p:extLst>
      <p:ext uri="{BB962C8B-B14F-4D97-AF65-F5344CB8AC3E}">
        <p14:creationId xmlns:p14="http://schemas.microsoft.com/office/powerpoint/2010/main" val="8501447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0E8323A-7817-445E-956B-233FF54FAC57}" type="datetimeFigureOut">
              <a:rPr lang="en-US" smtClean="0"/>
              <a:t>8/18/2019</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EBFBB6-ABCA-49DC-B6DF-0431818A757B}" type="slidenum">
              <a:rPr lang="en-US" smtClean="0"/>
              <a:t>‹#›</a:t>
            </a:fld>
            <a:endParaRPr lang="en-US"/>
          </a:p>
        </p:txBody>
      </p:sp>
    </p:spTree>
    <p:extLst>
      <p:ext uri="{BB962C8B-B14F-4D97-AF65-F5344CB8AC3E}">
        <p14:creationId xmlns:p14="http://schemas.microsoft.com/office/powerpoint/2010/main" val="22294973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0E8323A-7817-445E-956B-233FF54FAC57}"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EBFBB6-ABCA-49DC-B6DF-0431818A757B}" type="slidenum">
              <a:rPr lang="en-US" smtClean="0"/>
              <a:t>‹#›</a:t>
            </a:fld>
            <a:endParaRPr lang="en-US"/>
          </a:p>
        </p:txBody>
      </p:sp>
    </p:spTree>
    <p:extLst>
      <p:ext uri="{BB962C8B-B14F-4D97-AF65-F5344CB8AC3E}">
        <p14:creationId xmlns:p14="http://schemas.microsoft.com/office/powerpoint/2010/main" val="31421989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0E8323A-7817-445E-956B-233FF54FAC57}"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EBFBB6-ABCA-49DC-B6DF-0431818A757B}" type="slidenum">
              <a:rPr lang="en-US" smtClean="0"/>
              <a:t>‹#›</a:t>
            </a:fld>
            <a:endParaRPr lang="en-US"/>
          </a:p>
        </p:txBody>
      </p:sp>
    </p:spTree>
    <p:extLst>
      <p:ext uri="{BB962C8B-B14F-4D97-AF65-F5344CB8AC3E}">
        <p14:creationId xmlns:p14="http://schemas.microsoft.com/office/powerpoint/2010/main" val="22956474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609600" y="274637"/>
            <a:ext cx="9172800" cy="11432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46" name="Shape 46"/>
          <p:cNvSpPr txBox="1">
            <a:spLocks noGrp="1"/>
          </p:cNvSpPr>
          <p:nvPr>
            <p:ph type="body" idx="1"/>
          </p:nvPr>
        </p:nvSpPr>
        <p:spPr>
          <a:xfrm>
            <a:off x="609600" y="1600200"/>
            <a:ext cx="10972800" cy="484040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51" name="Shape 51"/>
          <p:cNvSpPr txBox="1">
            <a:spLocks noGrp="1"/>
          </p:cNvSpPr>
          <p:nvPr>
            <p:ph type="sldNum" idx="12"/>
          </p:nvPr>
        </p:nvSpPr>
        <p:spPr>
          <a:xfrm>
            <a:off x="11409055" y="6333133"/>
            <a:ext cx="731599" cy="524800"/>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Tree>
    <p:extLst>
      <p:ext uri="{BB962C8B-B14F-4D97-AF65-F5344CB8AC3E}">
        <p14:creationId xmlns:p14="http://schemas.microsoft.com/office/powerpoint/2010/main" val="29596137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0E8323A-7817-445E-956B-233FF54FAC57}"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EBFBB6-ABCA-49DC-B6DF-0431818A757B}" type="slidenum">
              <a:rPr lang="en-US" smtClean="0"/>
              <a:t>‹#›</a:t>
            </a:fld>
            <a:endParaRPr lang="en-US"/>
          </a:p>
        </p:txBody>
      </p:sp>
    </p:spTree>
    <p:extLst>
      <p:ext uri="{BB962C8B-B14F-4D97-AF65-F5344CB8AC3E}">
        <p14:creationId xmlns:p14="http://schemas.microsoft.com/office/powerpoint/2010/main" val="5424015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0E8323A-7817-445E-956B-233FF54FAC57}"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EBFBB6-ABCA-49DC-B6DF-0431818A757B}" type="slidenum">
              <a:rPr lang="en-US" smtClean="0"/>
              <a:t>‹#›</a:t>
            </a:fld>
            <a:endParaRPr lang="en-US"/>
          </a:p>
        </p:txBody>
      </p:sp>
    </p:spTree>
    <p:extLst>
      <p:ext uri="{BB962C8B-B14F-4D97-AF65-F5344CB8AC3E}">
        <p14:creationId xmlns:p14="http://schemas.microsoft.com/office/powerpoint/2010/main" val="17798442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0E8323A-7817-445E-956B-233FF54FAC57}" type="datetimeFigureOut">
              <a:rPr lang="en-US" smtClean="0"/>
              <a:t>8/18/2019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EBFBB6-ABCA-49DC-B6DF-0431818A757B}" type="slidenum">
              <a:rPr lang="en-US" smtClean="0"/>
              <a:t>‹#›</a:t>
            </a:fld>
            <a:endParaRPr lang="en-US"/>
          </a:p>
        </p:txBody>
      </p:sp>
    </p:spTree>
    <p:extLst>
      <p:ext uri="{BB962C8B-B14F-4D97-AF65-F5344CB8AC3E}">
        <p14:creationId xmlns:p14="http://schemas.microsoft.com/office/powerpoint/2010/main" val="737761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0E8323A-7817-445E-956B-233FF54FAC57}" type="datetimeFigureOut">
              <a:rPr lang="en-US" smtClean="0"/>
              <a:t>8/18/2019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0EBFBB6-ABCA-49DC-B6DF-0431818A757B}" type="slidenum">
              <a:rPr lang="en-US" smtClean="0"/>
              <a:t>‹#›</a:t>
            </a:fld>
            <a:endParaRPr lang="en-US"/>
          </a:p>
        </p:txBody>
      </p:sp>
    </p:spTree>
    <p:extLst>
      <p:ext uri="{BB962C8B-B14F-4D97-AF65-F5344CB8AC3E}">
        <p14:creationId xmlns:p14="http://schemas.microsoft.com/office/powerpoint/2010/main" val="31371045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40E8323A-7817-445E-956B-233FF54FAC57}" type="datetimeFigureOut">
              <a:rPr lang="en-US" smtClean="0"/>
              <a:t>8/18/2019</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F0EBFBB6-ABCA-49DC-B6DF-0431818A757B}" type="slidenum">
              <a:rPr lang="en-US" smtClean="0"/>
              <a:t>‹#›</a:t>
            </a:fld>
            <a:endParaRPr lang="en-US"/>
          </a:p>
        </p:txBody>
      </p:sp>
    </p:spTree>
    <p:extLst>
      <p:ext uri="{BB962C8B-B14F-4D97-AF65-F5344CB8AC3E}">
        <p14:creationId xmlns:p14="http://schemas.microsoft.com/office/powerpoint/2010/main" val="34175521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0E8323A-7817-445E-956B-233FF54FAC57}" type="datetimeFigureOut">
              <a:rPr lang="en-US" smtClean="0"/>
              <a:t>8/18/2019</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F0EBFBB6-ABCA-49DC-B6DF-0431818A757B}" type="slidenum">
              <a:rPr lang="en-US" smtClean="0"/>
              <a:t>‹#›</a:t>
            </a:fld>
            <a:endParaRPr lang="en-US"/>
          </a:p>
        </p:txBody>
      </p:sp>
    </p:spTree>
    <p:extLst>
      <p:ext uri="{BB962C8B-B14F-4D97-AF65-F5344CB8AC3E}">
        <p14:creationId xmlns:p14="http://schemas.microsoft.com/office/powerpoint/2010/main" val="2566953867"/>
      </p:ext>
    </p:extLst>
  </p:cSld>
  <p:clrMapOvr>
    <a:masterClrMapping/>
  </p:clrMapOvr>
  <p:extLst mod="1">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40E8323A-7817-445E-956B-233FF54FAC57}" type="datetimeFigureOut">
              <a:rPr lang="en-US" smtClean="0"/>
              <a:t>8/18/2019</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F0EBFBB6-ABCA-49DC-B6DF-0431818A757B}" type="slidenum">
              <a:rPr lang="en-US" smtClean="0"/>
              <a:t>‹#›</a:t>
            </a:fld>
            <a:endParaRPr lang="en-US"/>
          </a:p>
        </p:txBody>
      </p:sp>
    </p:spTree>
    <p:extLst>
      <p:ext uri="{BB962C8B-B14F-4D97-AF65-F5344CB8AC3E}">
        <p14:creationId xmlns:p14="http://schemas.microsoft.com/office/powerpoint/2010/main" val="4199510254"/>
      </p:ext>
    </p:extLst>
  </p:cSld>
  <p:clrMapOvr>
    <a:masterClrMapping/>
  </p:clrMapOvr>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E8323A-7817-445E-956B-233FF54FAC57}" type="datetimeFigureOut">
              <a:rPr lang="en-US" smtClean="0"/>
              <a:t>8/18/2019</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0EBFBB6-ABCA-49DC-B6DF-0431818A757B}" type="slidenum">
              <a:rPr lang="en-US" smtClean="0"/>
              <a:t>‹#›</a:t>
            </a:fld>
            <a:endParaRPr lang="en-US"/>
          </a:p>
        </p:txBody>
      </p:sp>
    </p:spTree>
    <p:extLst>
      <p:ext uri="{BB962C8B-B14F-4D97-AF65-F5344CB8AC3E}">
        <p14:creationId xmlns:p14="http://schemas.microsoft.com/office/powerpoint/2010/main" val="42146185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5.png"/><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B0F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0">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1">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2">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3">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0E8323A-7817-445E-956B-233FF54FAC57}" type="datetimeFigureOut">
              <a:rPr lang="en-US" smtClean="0"/>
              <a:t>8/18/2019</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F0EBFBB6-ABCA-49DC-B6DF-0431818A757B}" type="slidenum">
              <a:rPr lang="en-US" smtClean="0"/>
              <a:t>‹#›</a:t>
            </a:fld>
            <a:endParaRPr lang="en-US"/>
          </a:p>
        </p:txBody>
      </p:sp>
    </p:spTree>
    <p:extLst>
      <p:ext uri="{BB962C8B-B14F-4D97-AF65-F5344CB8AC3E}">
        <p14:creationId xmlns:p14="http://schemas.microsoft.com/office/powerpoint/2010/main" val="316754218"/>
      </p:ext>
    </p:extLst>
  </p:cSld>
  <p:clrMap bg1="dk1" tx1="lt1" bg2="dk2" tx2="lt2" accent1="accent1" accent2="accent2" accent3="accent3" accent4="accent4" accent5="accent5" accent6="accent6" hlink="hlink" folHlink="folHlink"/>
  <p:sldLayoutIdLst>
    <p:sldLayoutId id="2147484255" r:id="rId1"/>
    <p:sldLayoutId id="2147484256" r:id="rId2"/>
    <p:sldLayoutId id="2147484257" r:id="rId3"/>
    <p:sldLayoutId id="2147484258" r:id="rId4"/>
    <p:sldLayoutId id="2147484259" r:id="rId5"/>
    <p:sldLayoutId id="2147484260" r:id="rId6"/>
    <p:sldLayoutId id="2147484261" r:id="rId7"/>
    <p:sldLayoutId id="2147484262" r:id="rId8"/>
    <p:sldLayoutId id="2147484263" r:id="rId9"/>
    <p:sldLayoutId id="2147484264" r:id="rId10"/>
    <p:sldLayoutId id="2147484265" r:id="rId11"/>
    <p:sldLayoutId id="2147484266" r:id="rId12"/>
    <p:sldLayoutId id="2147484267" r:id="rId13"/>
    <p:sldLayoutId id="2147484268" r:id="rId14"/>
    <p:sldLayoutId id="2147484269" r:id="rId15"/>
    <p:sldLayoutId id="2147484270" r:id="rId16"/>
    <p:sldLayoutId id="2147484271" r:id="rId17"/>
    <p:sldLayoutId id="2147484272" r:id="rId18"/>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notesSlide" Target="../notesSlides/notesSlide7.xml"/><Relationship Id="rId7" Type="http://schemas.openxmlformats.org/officeDocument/2006/relationships/image" Target="../media/image16.jpeg"/><Relationship Id="rId2" Type="http://schemas.openxmlformats.org/officeDocument/2006/relationships/slideLayout" Target="../slideLayouts/slideLayout7.xml"/><Relationship Id="rId1" Type="http://schemas.openxmlformats.org/officeDocument/2006/relationships/video" Target="https://www.youtube.com/embed/UOVRkStZAPs" TargetMode="Externa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hyperlink" Target="http://brainbreaks.blogspot.com/2014/02/hands-brain-break.html"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4.jpg"/></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26.emf"/></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26.emf"/></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26.emf"/></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26.e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www.perry.k12.ia.us/"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30.jpg"/></Relationships>
</file>

<file path=ppt/slides/_rels/slide3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3" Type="http://schemas.openxmlformats.org/officeDocument/2006/relationships/hyperlink" Target="file:///C:\Users\vidergarkevin\Documents\Perry%20PD%202019-20\August%202019\TechnologyForTeachers.pptx#-1,1,Technology" TargetMode="External"/><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42.xml.rels><?xml version="1.0" encoding="UTF-8" standalone="yes"?>
<Relationships xmlns="http://schemas.openxmlformats.org/package/2006/relationships"><Relationship Id="rId3" Type="http://schemas.openxmlformats.org/officeDocument/2006/relationships/hyperlink" Target="http://1.bp.blogspot.com/_oEXp30wJjLE/TO1Phu9zXnI/AAAAAAAAAis/Xp3FIn8nZzE/s1600/A+and+one.jpg" TargetMode="External"/><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33.jpeg"/></Relationships>
</file>

<file path=ppt/slides/_rels/slide43.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WordArt 4"/>
          <p:cNvSpPr>
            <a:spLocks noChangeArrowheads="1" noChangeShapeType="1" noTextEdit="1"/>
          </p:cNvSpPr>
          <p:nvPr/>
        </p:nvSpPr>
        <p:spPr bwMode="auto">
          <a:xfrm>
            <a:off x="288758" y="156411"/>
            <a:ext cx="11813461" cy="6436894"/>
          </a:xfrm>
          <a:prstGeom prst="rect">
            <a:avLst/>
          </a:prstGeom>
        </p:spPr>
        <p:txBody>
          <a:bodyPr wrap="none" fromWordArt="1">
            <a:prstTxWarp prst="textSlantUp">
              <a:avLst>
                <a:gd name="adj" fmla="val 44301"/>
              </a:avLst>
            </a:prstTxWarp>
          </a:bodyPr>
          <a:lstStyle/>
          <a:p>
            <a:pPr algn="ctr"/>
            <a:endParaRPr lang="en-US" sz="3600" b="1" kern="10" dirty="0">
              <a:ln w="9525">
                <a:solidFill>
                  <a:schemeClr val="bg1"/>
                </a:solidFill>
                <a:prstDash val="solid"/>
              </a:ln>
              <a:solidFill>
                <a:srgbClr val="0070C0"/>
              </a:solidFill>
              <a:effectLst>
                <a:outerShdw blurRad="12700" dist="38100" dir="2700000" algn="tl" rotWithShape="0">
                  <a:schemeClr val="bg1">
                    <a:lumMod val="50000"/>
                  </a:schemeClr>
                </a:outerShdw>
              </a:effectLst>
              <a:latin typeface="Cooper Black" panose="0208090404030B020404" pitchFamily="18" charset="0"/>
            </a:endParaRPr>
          </a:p>
        </p:txBody>
      </p:sp>
      <p:sp>
        <p:nvSpPr>
          <p:cNvPr id="8" name="Text Box 5"/>
          <p:cNvSpPr txBox="1">
            <a:spLocks noChangeArrowheads="1"/>
          </p:cNvSpPr>
          <p:nvPr/>
        </p:nvSpPr>
        <p:spPr bwMode="auto">
          <a:xfrm>
            <a:off x="8330045" y="6396335"/>
            <a:ext cx="38619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SzTx/>
              <a:buFontTx/>
              <a:buNone/>
            </a:pPr>
            <a:r>
              <a:rPr lang="en-US" sz="2400" b="1" dirty="0" smtClean="0">
                <a:solidFill>
                  <a:schemeClr val="accent4">
                    <a:lumMod val="50000"/>
                  </a:schemeClr>
                </a:solidFill>
                <a:latin typeface="Optima" pitchFamily="1" charset="0"/>
                <a:ea typeface="MS PGothic" panose="020B0600070205080204" pitchFamily="34" charset="-128"/>
              </a:rPr>
              <a:t>August 20, 21, &amp; 22, 2019</a:t>
            </a:r>
            <a:endParaRPr lang="en-US" sz="2400" b="1" dirty="0">
              <a:solidFill>
                <a:schemeClr val="accent4">
                  <a:lumMod val="50000"/>
                </a:schemeClr>
              </a:solidFill>
              <a:latin typeface="Optima" pitchFamily="1" charset="0"/>
              <a:ea typeface="MS PGothic" panose="020B0600070205080204" pitchFamily="34" charset="-128"/>
            </a:endParaRPr>
          </a:p>
        </p:txBody>
      </p:sp>
      <p:sp>
        <p:nvSpPr>
          <p:cNvPr id="5" name="Rectangle 4"/>
          <p:cNvSpPr/>
          <p:nvPr/>
        </p:nvSpPr>
        <p:spPr>
          <a:xfrm>
            <a:off x="824835" y="2644519"/>
            <a:ext cx="10741306" cy="2554545"/>
          </a:xfrm>
          <a:prstGeom prst="rect">
            <a:avLst/>
          </a:prstGeom>
          <a:noFill/>
        </p:spPr>
        <p:txBody>
          <a:bodyPr wrap="square" lIns="91440" tIns="45720" rIns="91440" bIns="45720">
            <a:spAutoFit/>
          </a:bodyPr>
          <a:lstStyle/>
          <a:p>
            <a:pPr algn="ctr"/>
            <a:r>
              <a:rPr lang="en-US" sz="8000" b="1" kern="10" dirty="0" smtClean="0">
                <a:ln w="9525">
                  <a:solidFill>
                    <a:schemeClr val="bg1"/>
                  </a:solidFill>
                  <a:prstDash val="solid"/>
                </a:ln>
                <a:solidFill>
                  <a:schemeClr val="accent4">
                    <a:lumMod val="50000"/>
                  </a:schemeClr>
                </a:solidFill>
                <a:effectLst>
                  <a:outerShdw blurRad="12700" dist="38100" dir="2700000" algn="tl" rotWithShape="0">
                    <a:schemeClr val="bg1">
                      <a:lumMod val="50000"/>
                    </a:schemeClr>
                  </a:outerShdw>
                </a:effectLst>
                <a:latin typeface="Calligraph421 BT" panose="03060702050402020204" pitchFamily="66" charset="0"/>
              </a:rPr>
              <a:t>Ensuring Learning</a:t>
            </a:r>
          </a:p>
          <a:p>
            <a:pPr algn="ctr"/>
            <a:r>
              <a:rPr lang="en-US" sz="8000" b="1" kern="10" dirty="0" smtClean="0">
                <a:ln w="9525">
                  <a:solidFill>
                    <a:schemeClr val="bg1"/>
                  </a:solidFill>
                  <a:prstDash val="solid"/>
                </a:ln>
                <a:solidFill>
                  <a:schemeClr val="accent4">
                    <a:lumMod val="50000"/>
                  </a:schemeClr>
                </a:solidFill>
                <a:effectLst>
                  <a:outerShdw blurRad="12700" dist="38100" dir="2700000" algn="tl" rotWithShape="0">
                    <a:schemeClr val="bg1">
                      <a:lumMod val="50000"/>
                    </a:schemeClr>
                  </a:outerShdw>
                </a:effectLst>
                <a:latin typeface="Calligraph421 BT" panose="03060702050402020204" pitchFamily="66" charset="0"/>
              </a:rPr>
              <a:t>2019-20</a:t>
            </a:r>
            <a:endParaRPr lang="en-US" sz="8000" b="1" kern="10" dirty="0">
              <a:ln w="9525">
                <a:solidFill>
                  <a:schemeClr val="bg1"/>
                </a:solidFill>
                <a:prstDash val="solid"/>
              </a:ln>
              <a:solidFill>
                <a:schemeClr val="accent4">
                  <a:lumMod val="50000"/>
                </a:schemeClr>
              </a:solidFill>
              <a:effectLst>
                <a:outerShdw blurRad="12700" dist="38100" dir="2700000" algn="tl" rotWithShape="0">
                  <a:schemeClr val="bg1">
                    <a:lumMod val="50000"/>
                  </a:schemeClr>
                </a:outerShdw>
              </a:effectLst>
              <a:latin typeface="Calligraph421 BT" panose="03060702050402020204" pitchFamily="66" charset="0"/>
            </a:endParaRP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3877" t="-599" r="-1834" b="599"/>
          <a:stretch/>
        </p:blipFill>
        <p:spPr>
          <a:xfrm>
            <a:off x="185194" y="156411"/>
            <a:ext cx="3090875" cy="1932523"/>
          </a:xfrm>
          <a:prstGeom prst="rect">
            <a:avLst/>
          </a:prstGeom>
        </p:spPr>
      </p:pic>
    </p:spTree>
    <p:extLst>
      <p:ext uri="{BB962C8B-B14F-4D97-AF65-F5344CB8AC3E}">
        <p14:creationId xmlns:p14="http://schemas.microsoft.com/office/powerpoint/2010/main" val="9887048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201856" y="1860227"/>
            <a:ext cx="5895976" cy="1815882"/>
          </a:xfrm>
          <a:prstGeom prst="rect">
            <a:avLst/>
          </a:prstGeom>
          <a:solidFill>
            <a:schemeClr val="accent3">
              <a:lumMod val="20000"/>
              <a:lumOff val="80000"/>
            </a:schemeClr>
          </a:solidFill>
          <a:ln>
            <a:solidFill>
              <a:schemeClr val="bg1"/>
            </a:solidFill>
          </a:ln>
        </p:spPr>
        <p:txBody>
          <a:bodyPr wrap="square" rtlCol="0">
            <a:spAutoFit/>
          </a:bodyPr>
          <a:lstStyle/>
          <a:p>
            <a:r>
              <a:rPr lang="en-US" sz="2800" b="1" dirty="0">
                <a:solidFill>
                  <a:schemeClr val="bg1"/>
                </a:solidFill>
              </a:rPr>
              <a:t>Graduation Rate, Class of 2018</a:t>
            </a:r>
          </a:p>
          <a:p>
            <a:pPr algn="ctr"/>
            <a:r>
              <a:rPr lang="en-US" sz="2800" b="1" dirty="0">
                <a:solidFill>
                  <a:schemeClr val="bg1"/>
                </a:solidFill>
              </a:rPr>
              <a:t>All: 98.72%</a:t>
            </a:r>
          </a:p>
          <a:p>
            <a:pPr algn="ctr"/>
            <a:r>
              <a:rPr lang="en-US" sz="2800" b="1" dirty="0">
                <a:solidFill>
                  <a:schemeClr val="bg1"/>
                </a:solidFill>
              </a:rPr>
              <a:t>IEP 100%</a:t>
            </a:r>
          </a:p>
          <a:p>
            <a:pPr algn="ctr"/>
            <a:r>
              <a:rPr lang="en-US" sz="2800" b="1" dirty="0">
                <a:solidFill>
                  <a:schemeClr val="bg1"/>
                </a:solidFill>
              </a:rPr>
              <a:t>EL 100%</a:t>
            </a:r>
          </a:p>
        </p:txBody>
      </p:sp>
      <p:sp>
        <p:nvSpPr>
          <p:cNvPr id="8" name="TextBox 7"/>
          <p:cNvSpPr txBox="1"/>
          <p:nvPr/>
        </p:nvSpPr>
        <p:spPr>
          <a:xfrm>
            <a:off x="984774" y="2738919"/>
            <a:ext cx="3468624" cy="1384995"/>
          </a:xfrm>
          <a:prstGeom prst="rect">
            <a:avLst/>
          </a:prstGeom>
          <a:solidFill>
            <a:schemeClr val="accent2">
              <a:lumMod val="20000"/>
              <a:lumOff val="80000"/>
            </a:schemeClr>
          </a:solidFill>
          <a:ln>
            <a:solidFill>
              <a:schemeClr val="bg1"/>
            </a:solidFill>
          </a:ln>
        </p:spPr>
        <p:txBody>
          <a:bodyPr wrap="square" rtlCol="0">
            <a:spAutoFit/>
          </a:bodyPr>
          <a:lstStyle/>
          <a:p>
            <a:pPr algn="ctr"/>
            <a:r>
              <a:rPr lang="en-US" sz="2800" b="1" dirty="0">
                <a:solidFill>
                  <a:schemeClr val="bg1"/>
                </a:solidFill>
              </a:rPr>
              <a:t>Drop Out Rate</a:t>
            </a:r>
          </a:p>
          <a:p>
            <a:pPr algn="ctr"/>
            <a:r>
              <a:rPr lang="en-US" sz="2800" b="1" dirty="0" smtClean="0">
                <a:solidFill>
                  <a:schemeClr val="bg1"/>
                </a:solidFill>
              </a:rPr>
              <a:t>2017-18</a:t>
            </a:r>
            <a:endParaRPr lang="en-US" sz="2800" b="1" dirty="0">
              <a:solidFill>
                <a:schemeClr val="bg1"/>
              </a:solidFill>
            </a:endParaRPr>
          </a:p>
          <a:p>
            <a:pPr algn="ctr"/>
            <a:r>
              <a:rPr lang="en-US" sz="2800" b="1" dirty="0">
                <a:solidFill>
                  <a:schemeClr val="bg1"/>
                </a:solidFill>
              </a:rPr>
              <a:t>2.42%</a:t>
            </a:r>
          </a:p>
        </p:txBody>
      </p:sp>
      <p:sp>
        <p:nvSpPr>
          <p:cNvPr id="9" name="TextBox 8"/>
          <p:cNvSpPr txBox="1"/>
          <p:nvPr/>
        </p:nvSpPr>
        <p:spPr>
          <a:xfrm>
            <a:off x="3228371" y="4571719"/>
            <a:ext cx="6553200" cy="1815882"/>
          </a:xfrm>
          <a:prstGeom prst="rect">
            <a:avLst/>
          </a:prstGeom>
          <a:solidFill>
            <a:schemeClr val="bg2">
              <a:lumMod val="20000"/>
              <a:lumOff val="80000"/>
            </a:schemeClr>
          </a:solidFill>
          <a:ln>
            <a:solidFill>
              <a:schemeClr val="bg1"/>
            </a:solidFill>
          </a:ln>
        </p:spPr>
        <p:txBody>
          <a:bodyPr wrap="square" rtlCol="0">
            <a:spAutoFit/>
          </a:bodyPr>
          <a:lstStyle/>
          <a:p>
            <a:pPr algn="ctr"/>
            <a:r>
              <a:rPr lang="en-US" sz="2800" b="1" dirty="0">
                <a:solidFill>
                  <a:schemeClr val="bg1"/>
                </a:solidFill>
              </a:rPr>
              <a:t>Average Daily Attendance 2018-19</a:t>
            </a:r>
          </a:p>
          <a:p>
            <a:pPr marL="2173288"/>
            <a:r>
              <a:rPr lang="en-US" sz="2800" b="1" dirty="0">
                <a:solidFill>
                  <a:schemeClr val="bg1"/>
                </a:solidFill>
              </a:rPr>
              <a:t>K-8: 95.1%</a:t>
            </a:r>
          </a:p>
          <a:p>
            <a:pPr marL="2173288"/>
            <a:r>
              <a:rPr lang="en-US" sz="2800" b="1" dirty="0">
                <a:solidFill>
                  <a:schemeClr val="bg1"/>
                </a:solidFill>
              </a:rPr>
              <a:t>K-12: 94.8%</a:t>
            </a:r>
          </a:p>
          <a:p>
            <a:pPr marL="2173288"/>
            <a:r>
              <a:rPr lang="en-US" sz="2800" b="1" dirty="0">
                <a:solidFill>
                  <a:schemeClr val="bg1"/>
                </a:solidFill>
              </a:rPr>
              <a:t>State: 95%</a:t>
            </a:r>
          </a:p>
        </p:txBody>
      </p:sp>
      <p:sp>
        <p:nvSpPr>
          <p:cNvPr id="7" name="Title 1"/>
          <p:cNvSpPr>
            <a:spLocks noGrp="1"/>
          </p:cNvSpPr>
          <p:nvPr>
            <p:ph type="title"/>
          </p:nvPr>
        </p:nvSpPr>
        <p:spPr>
          <a:xfrm>
            <a:off x="714074" y="646253"/>
            <a:ext cx="5582554" cy="769778"/>
          </a:xfrm>
        </p:spPr>
        <p:txBody>
          <a:bodyPr>
            <a:normAutofit/>
          </a:bodyPr>
          <a:lstStyle/>
          <a:p>
            <a:pPr algn="ctr"/>
            <a:r>
              <a:rPr lang="en-US" b="1" dirty="0" smtClean="0">
                <a:solidFill>
                  <a:schemeClr val="accent4">
                    <a:lumMod val="50000"/>
                  </a:schemeClr>
                </a:solidFill>
                <a:latin typeface="Adobe Caslon Pro Bold" panose="0205070206050A020403" pitchFamily="18" charset="0"/>
              </a:rPr>
              <a:t>Our Students 2018-19</a:t>
            </a:r>
            <a:endParaRPr lang="en-US" b="1" dirty="0">
              <a:solidFill>
                <a:schemeClr val="accent4">
                  <a:lumMod val="50000"/>
                </a:schemeClr>
              </a:solidFill>
              <a:latin typeface="Adobe Caslon Pro Bold" panose="0205070206050A020403" pitchFamily="18" charset="0"/>
            </a:endParaRPr>
          </a:p>
        </p:txBody>
      </p:sp>
    </p:spTree>
    <p:extLst>
      <p:ext uri="{BB962C8B-B14F-4D97-AF65-F5344CB8AC3E}">
        <p14:creationId xmlns:p14="http://schemas.microsoft.com/office/powerpoint/2010/main" val="1615761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fade">
                                      <p:cBhvr>
                                        <p:cTn id="7" dur="500"/>
                                        <p:tgtEl>
                                          <p:spTgt spid="6">
                                            <p:bg/>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500"/>
                                        <p:tgtEl>
                                          <p:spTgt spid="6">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fade">
                                      <p:cBhvr>
                                        <p:cTn id="15" dur="500"/>
                                        <p:tgtEl>
                                          <p:spTgt spid="6">
                                            <p:txEl>
                                              <p:pRg st="1" end="1"/>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Effect transition="in" filter="fade">
                                      <p:cBhvr>
                                        <p:cTn id="19" dur="500"/>
                                        <p:tgtEl>
                                          <p:spTgt spid="6">
                                            <p:txEl>
                                              <p:pRg st="2" end="2"/>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animEffect transition="in" filter="fade">
                                      <p:cBhvr>
                                        <p:cTn id="23" dur="500"/>
                                        <p:tgtEl>
                                          <p:spTgt spid="6">
                                            <p:txEl>
                                              <p:pRg st="3" end="3"/>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8">
                                            <p:bg/>
                                          </p:spTgt>
                                        </p:tgtEl>
                                        <p:attrNameLst>
                                          <p:attrName>style.visibility</p:attrName>
                                        </p:attrNameLst>
                                      </p:cBhvr>
                                      <p:to>
                                        <p:strVal val="visible"/>
                                      </p:to>
                                    </p:set>
                                    <p:animEffect transition="in" filter="fade">
                                      <p:cBhvr>
                                        <p:cTn id="27" dur="500"/>
                                        <p:tgtEl>
                                          <p:spTgt spid="8">
                                            <p:bg/>
                                          </p:spTgt>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8">
                                            <p:txEl>
                                              <p:pRg st="0" end="0"/>
                                            </p:txEl>
                                          </p:spTgt>
                                        </p:tgtEl>
                                        <p:attrNameLst>
                                          <p:attrName>style.visibility</p:attrName>
                                        </p:attrNameLst>
                                      </p:cBhvr>
                                      <p:to>
                                        <p:strVal val="visible"/>
                                      </p:to>
                                    </p:set>
                                    <p:animEffect transition="in" filter="fade">
                                      <p:cBhvr>
                                        <p:cTn id="31" dur="500"/>
                                        <p:tgtEl>
                                          <p:spTgt spid="8">
                                            <p:txEl>
                                              <p:pRg st="0" end="0"/>
                                            </p:txEl>
                                          </p:spTgt>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8">
                                            <p:txEl>
                                              <p:pRg st="1" end="1"/>
                                            </p:txEl>
                                          </p:spTgt>
                                        </p:tgtEl>
                                        <p:attrNameLst>
                                          <p:attrName>style.visibility</p:attrName>
                                        </p:attrNameLst>
                                      </p:cBhvr>
                                      <p:to>
                                        <p:strVal val="visible"/>
                                      </p:to>
                                    </p:set>
                                    <p:animEffect transition="in" filter="fade">
                                      <p:cBhvr>
                                        <p:cTn id="35" dur="500"/>
                                        <p:tgtEl>
                                          <p:spTgt spid="8">
                                            <p:txEl>
                                              <p:pRg st="1" end="1"/>
                                            </p:txEl>
                                          </p:spTgt>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8">
                                            <p:txEl>
                                              <p:pRg st="2" end="2"/>
                                            </p:txEl>
                                          </p:spTgt>
                                        </p:tgtEl>
                                        <p:attrNameLst>
                                          <p:attrName>style.visibility</p:attrName>
                                        </p:attrNameLst>
                                      </p:cBhvr>
                                      <p:to>
                                        <p:strVal val="visible"/>
                                      </p:to>
                                    </p:set>
                                    <p:animEffect transition="in" filter="fade">
                                      <p:cBhvr>
                                        <p:cTn id="39" dur="500"/>
                                        <p:tgtEl>
                                          <p:spTgt spid="8">
                                            <p:txEl>
                                              <p:pRg st="2" end="2"/>
                                            </p:txEl>
                                          </p:spTgt>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9">
                                            <p:bg/>
                                          </p:spTgt>
                                        </p:tgtEl>
                                        <p:attrNameLst>
                                          <p:attrName>style.visibility</p:attrName>
                                        </p:attrNameLst>
                                      </p:cBhvr>
                                      <p:to>
                                        <p:strVal val="visible"/>
                                      </p:to>
                                    </p:set>
                                    <p:animEffect transition="in" filter="fade">
                                      <p:cBhvr>
                                        <p:cTn id="43" dur="500"/>
                                        <p:tgtEl>
                                          <p:spTgt spid="9">
                                            <p:bg/>
                                          </p:spTgt>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9">
                                            <p:txEl>
                                              <p:pRg st="0" end="0"/>
                                            </p:txEl>
                                          </p:spTgt>
                                        </p:tgtEl>
                                        <p:attrNameLst>
                                          <p:attrName>style.visibility</p:attrName>
                                        </p:attrNameLst>
                                      </p:cBhvr>
                                      <p:to>
                                        <p:strVal val="visible"/>
                                      </p:to>
                                    </p:set>
                                    <p:animEffect transition="in" filter="fade">
                                      <p:cBhvr>
                                        <p:cTn id="47" dur="500"/>
                                        <p:tgtEl>
                                          <p:spTgt spid="9">
                                            <p:txEl>
                                              <p:pRg st="0" end="0"/>
                                            </p:txEl>
                                          </p:spTgt>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9">
                                            <p:txEl>
                                              <p:pRg st="1" end="1"/>
                                            </p:txEl>
                                          </p:spTgt>
                                        </p:tgtEl>
                                        <p:attrNameLst>
                                          <p:attrName>style.visibility</p:attrName>
                                        </p:attrNameLst>
                                      </p:cBhvr>
                                      <p:to>
                                        <p:strVal val="visible"/>
                                      </p:to>
                                    </p:set>
                                    <p:animEffect transition="in" filter="fade">
                                      <p:cBhvr>
                                        <p:cTn id="51" dur="500"/>
                                        <p:tgtEl>
                                          <p:spTgt spid="9">
                                            <p:txEl>
                                              <p:pRg st="1" end="1"/>
                                            </p:txEl>
                                          </p:spTgt>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9">
                                            <p:txEl>
                                              <p:pRg st="2" end="2"/>
                                            </p:txEl>
                                          </p:spTgt>
                                        </p:tgtEl>
                                        <p:attrNameLst>
                                          <p:attrName>style.visibility</p:attrName>
                                        </p:attrNameLst>
                                      </p:cBhvr>
                                      <p:to>
                                        <p:strVal val="visible"/>
                                      </p:to>
                                    </p:set>
                                    <p:animEffect transition="in" filter="fade">
                                      <p:cBhvr>
                                        <p:cTn id="55" dur="500"/>
                                        <p:tgtEl>
                                          <p:spTgt spid="9">
                                            <p:txEl>
                                              <p:pRg st="2" end="2"/>
                                            </p:txEl>
                                          </p:spTgt>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9">
                                            <p:txEl>
                                              <p:pRg st="3" end="3"/>
                                            </p:txEl>
                                          </p:spTgt>
                                        </p:tgtEl>
                                        <p:attrNameLst>
                                          <p:attrName>style.visibility</p:attrName>
                                        </p:attrNameLst>
                                      </p:cBhvr>
                                      <p:to>
                                        <p:strVal val="visible"/>
                                      </p:to>
                                    </p:set>
                                    <p:animEffect transition="in" filter="fade">
                                      <p:cBhvr>
                                        <p:cTn id="59"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P spid="8" grpId="0" build="p" animBg="1"/>
      <p:bldP spid="9"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6" descr="Image result for multicultural education"/>
          <p:cNvSpPr>
            <a:spLocks noChangeAspect="1" noChangeArrowheads="1"/>
          </p:cNvSpPr>
          <p:nvPr/>
        </p:nvSpPr>
        <p:spPr bwMode="auto">
          <a:xfrm>
            <a:off x="207433" y="-192617"/>
            <a:ext cx="4064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7" name="AutoShape 10" descr="Image result for multicultural education"/>
          <p:cNvSpPr>
            <a:spLocks noChangeAspect="1" noChangeArrowheads="1"/>
          </p:cNvSpPr>
          <p:nvPr/>
        </p:nvSpPr>
        <p:spPr bwMode="auto">
          <a:xfrm>
            <a:off x="410633" y="10584"/>
            <a:ext cx="4064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pic>
        <p:nvPicPr>
          <p:cNvPr id="1040" name="Picture 16" descr="http://www.ijea.org/v14n14/v14n14wordl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2487" y="620184"/>
            <a:ext cx="5162478" cy="3441652"/>
          </a:xfrm>
          <a:prstGeom prst="rect">
            <a:avLst/>
          </a:prstGeom>
          <a:noFill/>
          <a:extLst>
            <a:ext uri="{909E8E84-426E-40DD-AFC4-6F175D3DCCD1}">
              <a14:hiddenFill xmlns:a14="http://schemas.microsoft.com/office/drawing/2010/main">
                <a:solidFill>
                  <a:srgbClr val="FFFFFF"/>
                </a:solidFill>
              </a14:hiddenFill>
            </a:ext>
          </a:extLst>
        </p:spPr>
      </p:pic>
      <p:sp>
        <p:nvSpPr>
          <p:cNvPr id="9" name="AutoShape 18" descr="Image result for multicultural education"/>
          <p:cNvSpPr>
            <a:spLocks noChangeAspect="1" noChangeArrowheads="1"/>
          </p:cNvSpPr>
          <p:nvPr/>
        </p:nvSpPr>
        <p:spPr bwMode="auto">
          <a:xfrm>
            <a:off x="613833" y="213784"/>
            <a:ext cx="4064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11" name="AutoShape 22" descr="Image result for multicultural education"/>
          <p:cNvSpPr>
            <a:spLocks noChangeAspect="1" noChangeArrowheads="1"/>
          </p:cNvSpPr>
          <p:nvPr/>
        </p:nvSpPr>
        <p:spPr bwMode="auto">
          <a:xfrm>
            <a:off x="817033" y="416984"/>
            <a:ext cx="4064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pic>
        <p:nvPicPr>
          <p:cNvPr id="1050" name="Picture 26" descr="http://www.onlinefreespanish.com/blog/wp-content/uploads/2014/04/kids_world.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0633" y="153553"/>
            <a:ext cx="3865454" cy="1948191"/>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descr="http://gtm.s3.amazonaws.com/t/1074782/m/m7e8354cc719c4ead762655a6b516edb205dd57a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9788" y="3325674"/>
            <a:ext cx="2535767" cy="2983255"/>
          </a:xfrm>
          <a:prstGeom prst="rect">
            <a:avLst/>
          </a:prstGeom>
          <a:noFill/>
          <a:extLst>
            <a:ext uri="{909E8E84-426E-40DD-AFC4-6F175D3DCCD1}">
              <a14:hiddenFill xmlns:a14="http://schemas.microsoft.com/office/drawing/2010/main">
                <a:solidFill>
                  <a:srgbClr val="FFFFFF"/>
                </a:solidFill>
              </a14:hiddenFill>
            </a:ext>
          </a:extLst>
        </p:spPr>
      </p:pic>
      <p:pic>
        <p:nvPicPr>
          <p:cNvPr id="1054" name="Picture 30" descr="http://www.abc.net.au/reslib/201402/r1239521_16420587.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90772" y="4000418"/>
            <a:ext cx="3964238" cy="26467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87129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6" descr="Image result for multicultural education"/>
          <p:cNvSpPr>
            <a:spLocks noChangeAspect="1" noChangeArrowheads="1"/>
          </p:cNvSpPr>
          <p:nvPr/>
        </p:nvSpPr>
        <p:spPr bwMode="auto">
          <a:xfrm>
            <a:off x="207433" y="-192617"/>
            <a:ext cx="4064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7" name="AutoShape 10" descr="Image result for multicultural education"/>
          <p:cNvSpPr>
            <a:spLocks noChangeAspect="1" noChangeArrowheads="1"/>
          </p:cNvSpPr>
          <p:nvPr/>
        </p:nvSpPr>
        <p:spPr bwMode="auto">
          <a:xfrm>
            <a:off x="410633" y="10584"/>
            <a:ext cx="4064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pic>
        <p:nvPicPr>
          <p:cNvPr id="1040" name="Picture 16" descr="http://www.ijea.org/v14n14/v14n14wordl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2487" y="620184"/>
            <a:ext cx="5162478" cy="3441652"/>
          </a:xfrm>
          <a:prstGeom prst="rect">
            <a:avLst/>
          </a:prstGeom>
          <a:noFill/>
          <a:extLst>
            <a:ext uri="{909E8E84-426E-40DD-AFC4-6F175D3DCCD1}">
              <a14:hiddenFill xmlns:a14="http://schemas.microsoft.com/office/drawing/2010/main">
                <a:solidFill>
                  <a:srgbClr val="FFFFFF"/>
                </a:solidFill>
              </a14:hiddenFill>
            </a:ext>
          </a:extLst>
        </p:spPr>
      </p:pic>
      <p:sp>
        <p:nvSpPr>
          <p:cNvPr id="9" name="AutoShape 18" descr="Image result for multicultural education"/>
          <p:cNvSpPr>
            <a:spLocks noChangeAspect="1" noChangeArrowheads="1"/>
          </p:cNvSpPr>
          <p:nvPr/>
        </p:nvSpPr>
        <p:spPr bwMode="auto">
          <a:xfrm>
            <a:off x="613833" y="213784"/>
            <a:ext cx="4064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11" name="AutoShape 22" descr="Image result for multicultural education"/>
          <p:cNvSpPr>
            <a:spLocks noChangeAspect="1" noChangeArrowheads="1"/>
          </p:cNvSpPr>
          <p:nvPr/>
        </p:nvSpPr>
        <p:spPr bwMode="auto">
          <a:xfrm>
            <a:off x="817033" y="416984"/>
            <a:ext cx="4064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pic>
        <p:nvPicPr>
          <p:cNvPr id="1050" name="Picture 26" descr="http://www.onlinefreespanish.com/blog/wp-content/uploads/2014/04/kids_world.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0633" y="153553"/>
            <a:ext cx="3865454" cy="1948191"/>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descr="http://gtm.s3.amazonaws.com/t/1074782/m/m7e8354cc719c4ead762655a6b516edb205dd57a0.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9788" y="3325674"/>
            <a:ext cx="2535767" cy="2983255"/>
          </a:xfrm>
          <a:prstGeom prst="rect">
            <a:avLst/>
          </a:prstGeom>
          <a:noFill/>
          <a:extLst>
            <a:ext uri="{909E8E84-426E-40DD-AFC4-6F175D3DCCD1}">
              <a14:hiddenFill xmlns:a14="http://schemas.microsoft.com/office/drawing/2010/main">
                <a:solidFill>
                  <a:srgbClr val="FFFFFF"/>
                </a:solidFill>
              </a14:hiddenFill>
            </a:ext>
          </a:extLst>
        </p:spPr>
      </p:pic>
      <p:pic>
        <p:nvPicPr>
          <p:cNvPr id="1054" name="Picture 30" descr="http://www.abc.net.au/reslib/201402/r1239521_16420587.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90772" y="4000418"/>
            <a:ext cx="3964238" cy="2646714"/>
          </a:xfrm>
          <a:prstGeom prst="rect">
            <a:avLst/>
          </a:prstGeom>
          <a:noFill/>
          <a:extLst>
            <a:ext uri="{909E8E84-426E-40DD-AFC4-6F175D3DCCD1}">
              <a14:hiddenFill xmlns:a14="http://schemas.microsoft.com/office/drawing/2010/main">
                <a:solidFill>
                  <a:srgbClr val="FFFFFF"/>
                </a:solidFill>
              </a14:hiddenFill>
            </a:ext>
          </a:extLst>
        </p:spPr>
      </p:pic>
      <p:pic>
        <p:nvPicPr>
          <p:cNvPr id="2" name="UOVRkStZAPs"/>
          <p:cNvPicPr>
            <a:picLocks noRot="1" noChangeAspect="1"/>
          </p:cNvPicPr>
          <p:nvPr>
            <a:videoFile r:link="rId1"/>
          </p:nvPr>
        </p:nvPicPr>
        <p:blipFill>
          <a:blip r:embed="rId8"/>
          <a:stretch>
            <a:fillRect/>
          </a:stretch>
        </p:blipFill>
        <p:spPr>
          <a:xfrm>
            <a:off x="639788" y="359881"/>
            <a:ext cx="10945184" cy="6156666"/>
          </a:xfrm>
          <a:prstGeom prst="rect">
            <a:avLst/>
          </a:prstGeom>
        </p:spPr>
      </p:pic>
    </p:spTree>
    <p:extLst>
      <p:ext uri="{BB962C8B-B14F-4D97-AF65-F5344CB8AC3E}">
        <p14:creationId xmlns:p14="http://schemas.microsoft.com/office/powerpoint/2010/main" val="22487298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Callout 3"/>
          <p:cNvSpPr/>
          <p:nvPr/>
        </p:nvSpPr>
        <p:spPr>
          <a:xfrm>
            <a:off x="88106" y="137318"/>
            <a:ext cx="2230437" cy="2773363"/>
          </a:xfrm>
          <a:prstGeom prst="wedgeEllipseCallout">
            <a:avLst>
              <a:gd name="adj1" fmla="val 26369"/>
              <a:gd name="adj2" fmla="val 7460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101" b="1" dirty="0"/>
              <a:t>Now time for an energizing brain break!</a:t>
            </a:r>
          </a:p>
        </p:txBody>
      </p:sp>
      <p:sp>
        <p:nvSpPr>
          <p:cNvPr id="5" name="TextBox 4"/>
          <p:cNvSpPr txBox="1"/>
          <p:nvPr/>
        </p:nvSpPr>
        <p:spPr>
          <a:xfrm>
            <a:off x="2066307" y="1784241"/>
            <a:ext cx="9161136" cy="4539704"/>
          </a:xfrm>
          <a:prstGeom prst="rect">
            <a:avLst/>
          </a:prstGeom>
          <a:solidFill>
            <a:srgbClr val="FCFDFA"/>
          </a:solidFill>
        </p:spPr>
        <p:txBody>
          <a:bodyPr wrap="square">
            <a:spAutoFit/>
          </a:bodyPr>
          <a:lstStyle/>
          <a:p>
            <a:pPr>
              <a:defRPr/>
            </a:pPr>
            <a:r>
              <a:rPr lang="en-US" b="1" dirty="0">
                <a:solidFill>
                  <a:schemeClr val="bg1"/>
                </a:solidFill>
                <a:hlinkClick r:id="rId3"/>
              </a:rPr>
              <a:t>All Hands Brain Break</a:t>
            </a:r>
            <a:r>
              <a:rPr lang="en-US" b="1" dirty="0">
                <a:solidFill>
                  <a:schemeClr val="bg1"/>
                </a:solidFill>
              </a:rPr>
              <a:t> </a:t>
            </a:r>
          </a:p>
          <a:p>
            <a:pPr>
              <a:defRPr/>
            </a:pPr>
            <a:endParaRPr lang="en-US" b="1" dirty="0">
              <a:solidFill>
                <a:schemeClr val="accent3">
                  <a:lumMod val="50000"/>
                </a:schemeClr>
              </a:solidFill>
            </a:endParaRPr>
          </a:p>
          <a:p>
            <a:pPr marL="400050" indent="-400050">
              <a:spcBef>
                <a:spcPts val="600"/>
              </a:spcBef>
              <a:spcAft>
                <a:spcPts val="600"/>
              </a:spcAft>
              <a:defRPr/>
            </a:pPr>
            <a:r>
              <a:rPr lang="en-US" b="1" dirty="0">
                <a:solidFill>
                  <a:schemeClr val="accent3">
                    <a:lumMod val="50000"/>
                  </a:schemeClr>
                </a:solidFill>
              </a:rPr>
              <a:t>1.  Stand Up.</a:t>
            </a:r>
          </a:p>
          <a:p>
            <a:pPr marL="400050" indent="-400050">
              <a:spcBef>
                <a:spcPts val="600"/>
              </a:spcBef>
              <a:spcAft>
                <a:spcPts val="600"/>
              </a:spcAft>
              <a:defRPr/>
            </a:pPr>
            <a:r>
              <a:rPr lang="en-US" b="1" dirty="0">
                <a:solidFill>
                  <a:schemeClr val="accent3">
                    <a:lumMod val="50000"/>
                  </a:schemeClr>
                </a:solidFill>
              </a:rPr>
              <a:t>2.  Start by waving your right hand in front of you left to right.  Your palm should be facing away from you while keeping your hand with your fingers pointing up. </a:t>
            </a:r>
          </a:p>
          <a:p>
            <a:pPr marL="400050" indent="-400050">
              <a:spcBef>
                <a:spcPts val="600"/>
              </a:spcBef>
              <a:spcAft>
                <a:spcPts val="600"/>
              </a:spcAft>
              <a:defRPr/>
            </a:pPr>
            <a:r>
              <a:rPr lang="en-US" b="1" dirty="0">
                <a:solidFill>
                  <a:schemeClr val="accent3">
                    <a:lumMod val="50000"/>
                  </a:schemeClr>
                </a:solidFill>
              </a:rPr>
              <a:t>3.  Now stop that hand and have your left hand in front of you waving it up and down.  </a:t>
            </a:r>
          </a:p>
          <a:p>
            <a:pPr marL="400050" indent="-400050">
              <a:spcBef>
                <a:spcPts val="600"/>
              </a:spcBef>
              <a:spcAft>
                <a:spcPts val="600"/>
              </a:spcAft>
              <a:defRPr/>
            </a:pPr>
            <a:r>
              <a:rPr lang="en-US" b="1" dirty="0">
                <a:solidFill>
                  <a:schemeClr val="accent3">
                    <a:lumMod val="50000"/>
                  </a:schemeClr>
                </a:solidFill>
              </a:rPr>
              <a:t>4.  Now practice moving them at the SAME TIME.  Do not move your hands going diagonally.  </a:t>
            </a:r>
          </a:p>
          <a:p>
            <a:pPr marL="400050" indent="-400050">
              <a:spcBef>
                <a:spcPts val="600"/>
              </a:spcBef>
              <a:spcAft>
                <a:spcPts val="600"/>
              </a:spcAft>
              <a:defRPr/>
            </a:pPr>
            <a:r>
              <a:rPr lang="en-US" b="1" dirty="0">
                <a:solidFill>
                  <a:schemeClr val="accent3">
                    <a:lumMod val="50000"/>
                  </a:schemeClr>
                </a:solidFill>
              </a:rPr>
              <a:t>5.  Now switch to have your right hand up and down and your left hand left and right.  Do this faster and switch often to make it more difficult.</a:t>
            </a:r>
          </a:p>
          <a:p>
            <a:pPr marL="400050" indent="-400050">
              <a:spcBef>
                <a:spcPts val="600"/>
              </a:spcBef>
              <a:spcAft>
                <a:spcPts val="600"/>
              </a:spcAft>
              <a:defRPr/>
            </a:pPr>
            <a:r>
              <a:rPr lang="en-US" b="1" dirty="0">
                <a:solidFill>
                  <a:schemeClr val="accent3">
                    <a:lumMod val="50000"/>
                  </a:schemeClr>
                </a:solidFill>
              </a:rPr>
              <a:t>6.  Lastly, to increase the difficulty, have your arms crossed while doing this. </a:t>
            </a:r>
          </a:p>
        </p:txBody>
      </p:sp>
      <p:pic>
        <p:nvPicPr>
          <p:cNvPr id="88068" name="Picture 2"/>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68728" y="2910681"/>
            <a:ext cx="1971675" cy="315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69" name="Picture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780235" y="261257"/>
            <a:ext cx="4027797" cy="2220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2960414"/>
      </p:ext>
    </p:extLst>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6806" y="645129"/>
            <a:ext cx="10302899" cy="628086"/>
          </a:xfrm>
        </p:spPr>
        <p:txBody>
          <a:bodyPr/>
          <a:lstStyle/>
          <a:p>
            <a:r>
              <a:rPr lang="en-US" sz="3600" b="1" dirty="0" smtClean="0">
                <a:solidFill>
                  <a:schemeClr val="accent4">
                    <a:lumMod val="50000"/>
                  </a:schemeClr>
                </a:solidFill>
              </a:rPr>
              <a:t>Section 504 vs. Special Education </a:t>
            </a:r>
            <a:endParaRPr lang="en-US" sz="3600" b="1" dirty="0">
              <a:solidFill>
                <a:schemeClr val="accent4">
                  <a:lumMod val="50000"/>
                </a:schemeClr>
              </a:solidFill>
            </a:endParaRPr>
          </a:p>
        </p:txBody>
      </p:sp>
      <p:pic>
        <p:nvPicPr>
          <p:cNvPr id="8" name="Picture 7"/>
          <p:cNvPicPr>
            <a:picLocks noChangeAspect="1"/>
          </p:cNvPicPr>
          <p:nvPr/>
        </p:nvPicPr>
        <p:blipFill>
          <a:blip r:embed="rId2"/>
          <a:stretch>
            <a:fillRect/>
          </a:stretch>
        </p:blipFill>
        <p:spPr>
          <a:xfrm>
            <a:off x="1318724" y="1504509"/>
            <a:ext cx="8357786" cy="5236841"/>
          </a:xfrm>
          <a:prstGeom prst="rect">
            <a:avLst/>
          </a:prstGeom>
        </p:spPr>
      </p:pic>
      <p:pic>
        <p:nvPicPr>
          <p:cNvPr id="9" name="Picture 8"/>
          <p:cNvPicPr>
            <a:picLocks noChangeAspect="1"/>
          </p:cNvPicPr>
          <p:nvPr/>
        </p:nvPicPr>
        <p:blipFill>
          <a:blip r:embed="rId3"/>
          <a:stretch>
            <a:fillRect/>
          </a:stretch>
        </p:blipFill>
        <p:spPr>
          <a:xfrm>
            <a:off x="10805738" y="6413440"/>
            <a:ext cx="1386262" cy="444560"/>
          </a:xfrm>
          <a:prstGeom prst="rect">
            <a:avLst/>
          </a:prstGeom>
        </p:spPr>
      </p:pic>
    </p:spTree>
    <p:extLst>
      <p:ext uri="{BB962C8B-B14F-4D97-AF65-F5344CB8AC3E}">
        <p14:creationId xmlns:p14="http://schemas.microsoft.com/office/powerpoint/2010/main" val="6742903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1144588"/>
          </a:xfrm>
        </p:spPr>
        <p:txBody>
          <a:bodyPr/>
          <a:lstStyle/>
          <a:p>
            <a:r>
              <a:rPr lang="en-US" b="1" dirty="0" smtClean="0">
                <a:solidFill>
                  <a:schemeClr val="accent4">
                    <a:lumMod val="50000"/>
                  </a:schemeClr>
                </a:solidFill>
              </a:rPr>
              <a:t>What is Child find?</a:t>
            </a:r>
            <a:endParaRPr lang="en-US" b="1" dirty="0">
              <a:solidFill>
                <a:schemeClr val="accent4">
                  <a:lumMod val="50000"/>
                </a:schemeClr>
              </a:solidFill>
            </a:endParaRPr>
          </a:p>
        </p:txBody>
      </p:sp>
      <p:sp>
        <p:nvSpPr>
          <p:cNvPr id="3" name="Content Placeholder 2"/>
          <p:cNvSpPr>
            <a:spLocks noGrp="1"/>
          </p:cNvSpPr>
          <p:nvPr>
            <p:ph idx="1"/>
          </p:nvPr>
        </p:nvSpPr>
        <p:spPr>
          <a:xfrm>
            <a:off x="1103312" y="2052918"/>
            <a:ext cx="9695868" cy="4081664"/>
          </a:xfrm>
        </p:spPr>
        <p:txBody>
          <a:bodyPr>
            <a:noAutofit/>
          </a:bodyPr>
          <a:lstStyle/>
          <a:p>
            <a:pPr>
              <a:lnSpc>
                <a:spcPct val="114000"/>
              </a:lnSpc>
              <a:spcBef>
                <a:spcPts val="1200"/>
              </a:spcBef>
              <a:spcAft>
                <a:spcPts val="1200"/>
              </a:spcAft>
              <a:buClr>
                <a:schemeClr val="accent6">
                  <a:lumMod val="50000"/>
                </a:schemeClr>
              </a:buClr>
              <a:buFont typeface="Wingdings" panose="05000000000000000000" pitchFamily="2" charset="2"/>
              <a:buChar char="Ø"/>
            </a:pPr>
            <a:r>
              <a:rPr lang="en-US" sz="2400" b="1" dirty="0" smtClean="0">
                <a:solidFill>
                  <a:schemeClr val="bg1"/>
                </a:solidFill>
              </a:rPr>
              <a:t>The school has a legal responsibility to pay attention to and screen for disabilities.  Parents can request an evaluation, but the responsibility ultimately falls on the school to ‘find’ students with disabilities and provide the supports that they need.</a:t>
            </a:r>
          </a:p>
          <a:p>
            <a:pPr>
              <a:lnSpc>
                <a:spcPct val="114000"/>
              </a:lnSpc>
              <a:spcBef>
                <a:spcPts val="1200"/>
              </a:spcBef>
              <a:spcAft>
                <a:spcPts val="1200"/>
              </a:spcAft>
              <a:buClr>
                <a:schemeClr val="accent6">
                  <a:lumMod val="50000"/>
                </a:schemeClr>
              </a:buClr>
              <a:buFont typeface="Wingdings" panose="05000000000000000000" pitchFamily="2" charset="2"/>
              <a:buChar char="Ø"/>
            </a:pPr>
            <a:r>
              <a:rPr lang="en-US" sz="2400" b="1" dirty="0">
                <a:solidFill>
                  <a:schemeClr val="bg1"/>
                </a:solidFill>
              </a:rPr>
              <a:t>Many students may go through school with a disability, however, they do not </a:t>
            </a:r>
            <a:r>
              <a:rPr lang="en-US" sz="2400" b="1" dirty="0" smtClean="0">
                <a:solidFill>
                  <a:schemeClr val="bg1"/>
                </a:solidFill>
              </a:rPr>
              <a:t>require a 504 plan or special education services.  </a:t>
            </a:r>
            <a:endParaRPr lang="en-US" sz="2400" b="1" dirty="0">
              <a:solidFill>
                <a:schemeClr val="bg1"/>
              </a:solidFill>
            </a:endParaRPr>
          </a:p>
          <a:p>
            <a:pPr>
              <a:lnSpc>
                <a:spcPct val="114000"/>
              </a:lnSpc>
              <a:spcBef>
                <a:spcPts val="1200"/>
              </a:spcBef>
              <a:spcAft>
                <a:spcPts val="1200"/>
              </a:spcAft>
              <a:buClr>
                <a:schemeClr val="accent6">
                  <a:lumMod val="50000"/>
                </a:schemeClr>
              </a:buClr>
              <a:buFont typeface="Wingdings" panose="05000000000000000000" pitchFamily="2" charset="2"/>
              <a:buChar char="Ø"/>
            </a:pPr>
            <a:endParaRPr lang="en-US" sz="2400" b="1" dirty="0">
              <a:solidFill>
                <a:schemeClr val="bg1"/>
              </a:solidFill>
            </a:endParaRPr>
          </a:p>
        </p:txBody>
      </p:sp>
    </p:spTree>
    <p:extLst>
      <p:ext uri="{BB962C8B-B14F-4D97-AF65-F5344CB8AC3E}">
        <p14:creationId xmlns:p14="http://schemas.microsoft.com/office/powerpoint/2010/main" val="15098404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4">
                    <a:lumMod val="50000"/>
                  </a:schemeClr>
                </a:solidFill>
              </a:rPr>
              <a:t>What is Section 504?</a:t>
            </a:r>
            <a:endParaRPr lang="en-US" b="1" dirty="0">
              <a:solidFill>
                <a:schemeClr val="accent4">
                  <a:lumMod val="50000"/>
                </a:schemeClr>
              </a:solidFill>
            </a:endParaRPr>
          </a:p>
        </p:txBody>
      </p:sp>
      <p:sp>
        <p:nvSpPr>
          <p:cNvPr id="3" name="Content Placeholder 2"/>
          <p:cNvSpPr>
            <a:spLocks noGrp="1"/>
          </p:cNvSpPr>
          <p:nvPr>
            <p:ph idx="1"/>
          </p:nvPr>
        </p:nvSpPr>
        <p:spPr>
          <a:xfrm>
            <a:off x="1022290" y="1636229"/>
            <a:ext cx="10124130" cy="4195481"/>
          </a:xfrm>
        </p:spPr>
        <p:txBody>
          <a:bodyPr>
            <a:noAutofit/>
          </a:bodyPr>
          <a:lstStyle/>
          <a:p>
            <a:pPr>
              <a:lnSpc>
                <a:spcPct val="134000"/>
              </a:lnSpc>
              <a:spcBef>
                <a:spcPts val="1200"/>
              </a:spcBef>
              <a:spcAft>
                <a:spcPts val="1200"/>
              </a:spcAft>
              <a:buClr>
                <a:schemeClr val="accent6">
                  <a:lumMod val="50000"/>
                </a:schemeClr>
              </a:buClr>
              <a:buFont typeface="Wingdings" panose="05000000000000000000" pitchFamily="2" charset="2"/>
              <a:buChar char="Ø"/>
            </a:pPr>
            <a:r>
              <a:rPr lang="en-US" b="1" dirty="0" smtClean="0">
                <a:solidFill>
                  <a:schemeClr val="bg1"/>
                </a:solidFill>
              </a:rPr>
              <a:t>Section 504 of the Rehabilitation Act of 1973 is a federal civil rights law that protects the rights of qualified persons with disabilities.  </a:t>
            </a:r>
            <a:endParaRPr lang="en-US" b="1" dirty="0">
              <a:solidFill>
                <a:schemeClr val="bg1"/>
              </a:solidFill>
            </a:endParaRPr>
          </a:p>
          <a:p>
            <a:pPr>
              <a:lnSpc>
                <a:spcPct val="134000"/>
              </a:lnSpc>
              <a:spcBef>
                <a:spcPts val="1200"/>
              </a:spcBef>
              <a:spcAft>
                <a:spcPts val="1200"/>
              </a:spcAft>
              <a:buClr>
                <a:schemeClr val="accent6">
                  <a:lumMod val="50000"/>
                </a:schemeClr>
              </a:buClr>
              <a:buFont typeface="Wingdings" panose="05000000000000000000" pitchFamily="2" charset="2"/>
              <a:buChar char="Ø"/>
            </a:pPr>
            <a:r>
              <a:rPr lang="en-US" b="1" dirty="0" smtClean="0">
                <a:solidFill>
                  <a:schemeClr val="bg1"/>
                </a:solidFill>
              </a:rPr>
              <a:t>It is intended to provide access to education by accommodating students so that they have an equal opportunity to participate and succeed in the classroom.</a:t>
            </a:r>
          </a:p>
          <a:p>
            <a:pPr>
              <a:lnSpc>
                <a:spcPct val="134000"/>
              </a:lnSpc>
              <a:spcBef>
                <a:spcPts val="1200"/>
              </a:spcBef>
              <a:spcAft>
                <a:spcPts val="1200"/>
              </a:spcAft>
              <a:buClr>
                <a:schemeClr val="accent6">
                  <a:lumMod val="50000"/>
                </a:schemeClr>
              </a:buClr>
              <a:buFont typeface="Wingdings" panose="05000000000000000000" pitchFamily="2" charset="2"/>
              <a:buChar char="Ø"/>
            </a:pPr>
            <a:r>
              <a:rPr lang="en-US" b="1" dirty="0">
                <a:solidFill>
                  <a:schemeClr val="bg1"/>
                </a:solidFill>
              </a:rPr>
              <a:t>Accommodations for Section 504 are only required when a </a:t>
            </a:r>
            <a:r>
              <a:rPr lang="en-US" b="1" dirty="0" smtClean="0">
                <a:solidFill>
                  <a:schemeClr val="bg1"/>
                </a:solidFill>
              </a:rPr>
              <a:t>physical or mental impairment (a disability) </a:t>
            </a:r>
            <a:r>
              <a:rPr lang="en-US" b="1" dirty="0">
                <a:solidFill>
                  <a:schemeClr val="bg1"/>
                </a:solidFill>
              </a:rPr>
              <a:t>substantially limits a major life function, such as breathing, walking, seeing, learning, performing manual tasks, caring for self, or functioning socially-emotionally.  </a:t>
            </a:r>
            <a:endParaRPr lang="en-US" b="1" u="sng" dirty="0" smtClean="0">
              <a:solidFill>
                <a:schemeClr val="bg1"/>
              </a:solidFill>
            </a:endParaRPr>
          </a:p>
          <a:p>
            <a:pPr lvl="4">
              <a:lnSpc>
                <a:spcPct val="134000"/>
              </a:lnSpc>
              <a:spcBef>
                <a:spcPts val="1200"/>
              </a:spcBef>
              <a:spcAft>
                <a:spcPts val="1200"/>
              </a:spcAft>
              <a:buClr>
                <a:schemeClr val="accent6">
                  <a:lumMod val="50000"/>
                </a:schemeClr>
              </a:buClr>
              <a:buFont typeface="Wingdings" panose="05000000000000000000" pitchFamily="2" charset="2"/>
              <a:buChar char="Ø"/>
            </a:pPr>
            <a:endParaRPr lang="en-US" sz="2000" b="1" dirty="0" smtClean="0">
              <a:solidFill>
                <a:schemeClr val="bg1"/>
              </a:solidFill>
            </a:endParaRPr>
          </a:p>
        </p:txBody>
      </p:sp>
    </p:spTree>
    <p:extLst>
      <p:ext uri="{BB962C8B-B14F-4D97-AF65-F5344CB8AC3E}">
        <p14:creationId xmlns:p14="http://schemas.microsoft.com/office/powerpoint/2010/main" val="293002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4">
                    <a:lumMod val="50000"/>
                  </a:schemeClr>
                </a:solidFill>
              </a:rPr>
              <a:t>What is a physical or mental impairment?</a:t>
            </a:r>
            <a:endParaRPr lang="en-US" b="1" dirty="0">
              <a:solidFill>
                <a:schemeClr val="accent4">
                  <a:lumMod val="50000"/>
                </a:schemeClr>
              </a:solidFill>
            </a:endParaRPr>
          </a:p>
        </p:txBody>
      </p:sp>
      <p:sp>
        <p:nvSpPr>
          <p:cNvPr id="3" name="Content Placeholder 2"/>
          <p:cNvSpPr>
            <a:spLocks noGrp="1"/>
          </p:cNvSpPr>
          <p:nvPr>
            <p:ph idx="1"/>
          </p:nvPr>
        </p:nvSpPr>
        <p:spPr>
          <a:xfrm>
            <a:off x="634314" y="1902940"/>
            <a:ext cx="10742140" cy="4604951"/>
          </a:xfrm>
        </p:spPr>
        <p:txBody>
          <a:bodyPr>
            <a:noAutofit/>
          </a:bodyPr>
          <a:lstStyle/>
          <a:p>
            <a:pPr>
              <a:lnSpc>
                <a:spcPct val="114000"/>
              </a:lnSpc>
              <a:spcBef>
                <a:spcPts val="1200"/>
              </a:spcBef>
              <a:spcAft>
                <a:spcPts val="1200"/>
              </a:spcAft>
              <a:buClr>
                <a:schemeClr val="accent6">
                  <a:lumMod val="50000"/>
                </a:schemeClr>
              </a:buClr>
              <a:buFont typeface="Wingdings" panose="05000000000000000000" pitchFamily="2" charset="2"/>
              <a:buChar char="Ø"/>
            </a:pPr>
            <a:r>
              <a:rPr lang="en-US" sz="2400" b="1" dirty="0" smtClean="0">
                <a:solidFill>
                  <a:schemeClr val="bg1"/>
                </a:solidFill>
              </a:rPr>
              <a:t>Any </a:t>
            </a:r>
            <a:r>
              <a:rPr lang="en-US" sz="2400" b="1" dirty="0">
                <a:solidFill>
                  <a:schemeClr val="bg1"/>
                </a:solidFill>
              </a:rPr>
              <a:t>physiological disorder or condition, cosmetic disfigurement, or anatomical loss affecting one or more </a:t>
            </a:r>
            <a:r>
              <a:rPr lang="en-US" sz="2400" b="1" dirty="0" smtClean="0">
                <a:solidFill>
                  <a:schemeClr val="bg1"/>
                </a:solidFill>
              </a:rPr>
              <a:t>major life activities or bodily functions.</a:t>
            </a:r>
          </a:p>
          <a:p>
            <a:pPr>
              <a:lnSpc>
                <a:spcPct val="114000"/>
              </a:lnSpc>
              <a:spcBef>
                <a:spcPts val="1200"/>
              </a:spcBef>
              <a:spcAft>
                <a:spcPts val="1200"/>
              </a:spcAft>
              <a:buClr>
                <a:schemeClr val="accent6">
                  <a:lumMod val="50000"/>
                </a:schemeClr>
              </a:buClr>
              <a:buFont typeface="Wingdings" panose="05000000000000000000" pitchFamily="2" charset="2"/>
              <a:buChar char="Ø"/>
            </a:pPr>
            <a:r>
              <a:rPr lang="en-US" sz="2400" b="1" dirty="0" smtClean="0">
                <a:solidFill>
                  <a:schemeClr val="bg1"/>
                </a:solidFill>
              </a:rPr>
              <a:t>Physical </a:t>
            </a:r>
            <a:r>
              <a:rPr lang="en-US" sz="2400" b="1" dirty="0">
                <a:solidFill>
                  <a:schemeClr val="bg1"/>
                </a:solidFill>
              </a:rPr>
              <a:t>or mental impairments may also include diagnosed depression, diagnosed chronic fatigue syndrome or diagnosed eating disorders. </a:t>
            </a:r>
            <a:endParaRPr lang="en-US" sz="2400" b="1" dirty="0" smtClean="0">
              <a:solidFill>
                <a:schemeClr val="bg1"/>
              </a:solidFill>
            </a:endParaRPr>
          </a:p>
          <a:p>
            <a:pPr>
              <a:lnSpc>
                <a:spcPct val="114000"/>
              </a:lnSpc>
              <a:spcBef>
                <a:spcPts val="1200"/>
              </a:spcBef>
              <a:spcAft>
                <a:spcPts val="1200"/>
              </a:spcAft>
              <a:buClr>
                <a:schemeClr val="accent6">
                  <a:lumMod val="50000"/>
                </a:schemeClr>
              </a:buClr>
              <a:buFont typeface="Wingdings" panose="05000000000000000000" pitchFamily="2" charset="2"/>
              <a:buChar char="Ø"/>
            </a:pPr>
            <a:r>
              <a:rPr lang="en-US" sz="2400" b="1" dirty="0" smtClean="0">
                <a:solidFill>
                  <a:schemeClr val="bg1"/>
                </a:solidFill>
              </a:rPr>
              <a:t>Educators </a:t>
            </a:r>
            <a:r>
              <a:rPr lang="en-US" sz="2400" b="1" dirty="0">
                <a:solidFill>
                  <a:schemeClr val="bg1"/>
                </a:solidFill>
              </a:rPr>
              <a:t>should recognize that not all disabilities will be visible to the naked eye and those "invisible" disabilities are entitled to accommodations, as well.</a:t>
            </a:r>
          </a:p>
          <a:p>
            <a:pPr>
              <a:lnSpc>
                <a:spcPct val="114000"/>
              </a:lnSpc>
              <a:spcBef>
                <a:spcPts val="1200"/>
              </a:spcBef>
              <a:spcAft>
                <a:spcPts val="1200"/>
              </a:spcAft>
              <a:buClr>
                <a:schemeClr val="accent6">
                  <a:lumMod val="50000"/>
                </a:schemeClr>
              </a:buClr>
              <a:buFont typeface="Wingdings" panose="05000000000000000000" pitchFamily="2" charset="2"/>
              <a:buChar char="Ø"/>
            </a:pPr>
            <a:endParaRPr lang="en-US" sz="2400" b="1" dirty="0">
              <a:solidFill>
                <a:schemeClr val="bg1"/>
              </a:solidFill>
            </a:endParaRPr>
          </a:p>
        </p:txBody>
      </p:sp>
    </p:spTree>
    <p:extLst>
      <p:ext uri="{BB962C8B-B14F-4D97-AF65-F5344CB8AC3E}">
        <p14:creationId xmlns:p14="http://schemas.microsoft.com/office/powerpoint/2010/main" val="42805821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4">
                    <a:lumMod val="50000"/>
                  </a:schemeClr>
                </a:solidFill>
              </a:rPr>
              <a:t>Student has a disability.  Now what?</a:t>
            </a:r>
            <a:endParaRPr lang="en-US" b="1" dirty="0">
              <a:solidFill>
                <a:schemeClr val="accent4">
                  <a:lumMod val="50000"/>
                </a:schemeClr>
              </a:solidFill>
            </a:endParaRPr>
          </a:p>
        </p:txBody>
      </p:sp>
      <p:sp>
        <p:nvSpPr>
          <p:cNvPr id="3" name="Content Placeholder 2"/>
          <p:cNvSpPr>
            <a:spLocks noGrp="1"/>
          </p:cNvSpPr>
          <p:nvPr>
            <p:ph idx="1"/>
          </p:nvPr>
        </p:nvSpPr>
        <p:spPr>
          <a:xfrm>
            <a:off x="1024128" y="2026508"/>
            <a:ext cx="10434809" cy="4349578"/>
          </a:xfrm>
        </p:spPr>
        <p:txBody>
          <a:bodyPr>
            <a:noAutofit/>
          </a:bodyPr>
          <a:lstStyle/>
          <a:p>
            <a:pPr>
              <a:lnSpc>
                <a:spcPct val="134000"/>
              </a:lnSpc>
              <a:spcBef>
                <a:spcPts val="600"/>
              </a:spcBef>
              <a:spcAft>
                <a:spcPts val="600"/>
              </a:spcAft>
              <a:buClr>
                <a:schemeClr val="accent6">
                  <a:lumMod val="50000"/>
                </a:schemeClr>
              </a:buClr>
              <a:buFont typeface="Wingdings" panose="05000000000000000000" pitchFamily="2" charset="2"/>
              <a:buChar char="Ø"/>
            </a:pPr>
            <a:r>
              <a:rPr lang="en-US" sz="1600" b="1" dirty="0" smtClean="0">
                <a:solidFill>
                  <a:schemeClr val="bg1"/>
                </a:solidFill>
              </a:rPr>
              <a:t>A diagnosis or a disability does not automatically require a 504 plan.  A team, made of a group of people who are knowledgeable about the student, the meaning of evaluation data, and the placement options, must decide if a student is eligible for a 504 plan.  In order to qualify for section 504, the team must decide that the disability </a:t>
            </a:r>
            <a:r>
              <a:rPr lang="en-US" sz="1600" b="1" i="1" u="sng" dirty="0" smtClean="0">
                <a:solidFill>
                  <a:schemeClr val="bg1"/>
                </a:solidFill>
              </a:rPr>
              <a:t>substantially limits </a:t>
            </a:r>
            <a:r>
              <a:rPr lang="en-US" sz="1600" b="1" dirty="0" smtClean="0">
                <a:solidFill>
                  <a:schemeClr val="bg1"/>
                </a:solidFill>
              </a:rPr>
              <a:t>a </a:t>
            </a:r>
            <a:r>
              <a:rPr lang="en-US" sz="1600" b="1" i="1" u="sng" dirty="0" smtClean="0">
                <a:solidFill>
                  <a:schemeClr val="bg1"/>
                </a:solidFill>
              </a:rPr>
              <a:t>major life activity</a:t>
            </a:r>
            <a:r>
              <a:rPr lang="en-US" sz="1600" b="1" dirty="0" smtClean="0">
                <a:solidFill>
                  <a:schemeClr val="bg1"/>
                </a:solidFill>
              </a:rPr>
              <a:t>.  </a:t>
            </a:r>
            <a:endParaRPr lang="en-US" sz="1600" b="1" dirty="0">
              <a:solidFill>
                <a:schemeClr val="bg1"/>
              </a:solidFill>
            </a:endParaRPr>
          </a:p>
          <a:p>
            <a:pPr>
              <a:lnSpc>
                <a:spcPct val="134000"/>
              </a:lnSpc>
              <a:spcBef>
                <a:spcPts val="600"/>
              </a:spcBef>
              <a:spcAft>
                <a:spcPts val="600"/>
              </a:spcAft>
              <a:buClr>
                <a:schemeClr val="accent6">
                  <a:lumMod val="50000"/>
                </a:schemeClr>
              </a:buClr>
              <a:buFont typeface="Wingdings" panose="05000000000000000000" pitchFamily="2" charset="2"/>
              <a:buChar char="Ø"/>
            </a:pPr>
            <a:r>
              <a:rPr lang="en-US" sz="1600" b="1" dirty="0" smtClean="0">
                <a:solidFill>
                  <a:schemeClr val="bg1"/>
                </a:solidFill>
              </a:rPr>
              <a:t>Substantially Limits:  The degree of impact imposed by a disability </a:t>
            </a:r>
            <a:endParaRPr lang="en-US" sz="1600" b="1" dirty="0">
              <a:solidFill>
                <a:schemeClr val="bg1"/>
              </a:solidFill>
            </a:endParaRPr>
          </a:p>
          <a:p>
            <a:pPr>
              <a:lnSpc>
                <a:spcPct val="134000"/>
              </a:lnSpc>
              <a:spcBef>
                <a:spcPts val="600"/>
              </a:spcBef>
              <a:spcAft>
                <a:spcPts val="600"/>
              </a:spcAft>
              <a:buClr>
                <a:schemeClr val="accent6">
                  <a:lumMod val="50000"/>
                </a:schemeClr>
              </a:buClr>
              <a:buFont typeface="Wingdings" panose="05000000000000000000" pitchFamily="2" charset="2"/>
              <a:buChar char="Ø"/>
            </a:pPr>
            <a:r>
              <a:rPr lang="en-US" sz="1600" b="1" dirty="0" smtClean="0">
                <a:solidFill>
                  <a:schemeClr val="bg1"/>
                </a:solidFill>
              </a:rPr>
              <a:t>Major Life Activity:  Caring for oneself, performing manual tasks, seeing, hearing, eating, sleeping, walking, standing, lifting, bending, speaking, breathing, learning, reading, concentrating, thinking, communicating, and working.</a:t>
            </a:r>
          </a:p>
          <a:p>
            <a:pPr>
              <a:lnSpc>
                <a:spcPct val="134000"/>
              </a:lnSpc>
              <a:spcBef>
                <a:spcPts val="600"/>
              </a:spcBef>
              <a:spcAft>
                <a:spcPts val="600"/>
              </a:spcAft>
              <a:buClr>
                <a:schemeClr val="accent6">
                  <a:lumMod val="50000"/>
                </a:schemeClr>
              </a:buClr>
              <a:buFont typeface="Wingdings" panose="05000000000000000000" pitchFamily="2" charset="2"/>
              <a:buChar char="Ø"/>
            </a:pPr>
            <a:r>
              <a:rPr lang="en-US" sz="1600" b="1" dirty="0" smtClean="0">
                <a:solidFill>
                  <a:schemeClr val="bg1"/>
                </a:solidFill>
              </a:rPr>
              <a:t>Specifically mentioned in the ADA Amendment Act of 2008, major life activities also include major bodily functions, including functions of the immune system, normal cell growth, digestive, bowel, bladder, neurological, brain, respiratory, circulatory, endocrine, and reproductive functions. </a:t>
            </a:r>
          </a:p>
          <a:p>
            <a:pPr>
              <a:lnSpc>
                <a:spcPct val="134000"/>
              </a:lnSpc>
              <a:spcBef>
                <a:spcPts val="600"/>
              </a:spcBef>
              <a:spcAft>
                <a:spcPts val="600"/>
              </a:spcAft>
              <a:buClr>
                <a:schemeClr val="accent6">
                  <a:lumMod val="50000"/>
                </a:schemeClr>
              </a:buClr>
              <a:buFont typeface="Wingdings" panose="05000000000000000000" pitchFamily="2" charset="2"/>
              <a:buChar char="Ø"/>
            </a:pPr>
            <a:endParaRPr lang="en-US" sz="1600" b="1" dirty="0">
              <a:solidFill>
                <a:schemeClr val="bg1"/>
              </a:solidFill>
            </a:endParaRPr>
          </a:p>
        </p:txBody>
      </p:sp>
    </p:spTree>
    <p:extLst>
      <p:ext uri="{BB962C8B-B14F-4D97-AF65-F5344CB8AC3E}">
        <p14:creationId xmlns:p14="http://schemas.microsoft.com/office/powerpoint/2010/main" val="42419490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1063566"/>
          </a:xfrm>
        </p:spPr>
        <p:txBody>
          <a:bodyPr/>
          <a:lstStyle/>
          <a:p>
            <a:r>
              <a:rPr lang="en-US" b="1" dirty="0" smtClean="0">
                <a:solidFill>
                  <a:schemeClr val="accent4">
                    <a:lumMod val="50000"/>
                  </a:schemeClr>
                </a:solidFill>
              </a:rPr>
              <a:t>What is Special Education? </a:t>
            </a:r>
            <a:endParaRPr lang="en-US" b="1" dirty="0">
              <a:solidFill>
                <a:schemeClr val="accent4">
                  <a:lumMod val="50000"/>
                </a:schemeClr>
              </a:solidFill>
            </a:endParaRPr>
          </a:p>
        </p:txBody>
      </p:sp>
      <p:sp>
        <p:nvSpPr>
          <p:cNvPr id="3" name="Content Placeholder 2"/>
          <p:cNvSpPr>
            <a:spLocks noGrp="1"/>
          </p:cNvSpPr>
          <p:nvPr>
            <p:ph idx="1"/>
          </p:nvPr>
        </p:nvSpPr>
        <p:spPr/>
        <p:txBody>
          <a:bodyPr>
            <a:normAutofit/>
          </a:bodyPr>
          <a:lstStyle/>
          <a:p>
            <a:pPr>
              <a:lnSpc>
                <a:spcPct val="114000"/>
              </a:lnSpc>
              <a:spcBef>
                <a:spcPts val="1200"/>
              </a:spcBef>
              <a:spcAft>
                <a:spcPts val="1200"/>
              </a:spcAft>
              <a:buClr>
                <a:schemeClr val="accent6">
                  <a:lumMod val="50000"/>
                </a:schemeClr>
              </a:buClr>
            </a:pPr>
            <a:r>
              <a:rPr lang="en-US" b="1" dirty="0" smtClean="0">
                <a:solidFill>
                  <a:schemeClr val="bg1"/>
                </a:solidFill>
              </a:rPr>
              <a:t>Special education provides specially designed instruction for students with a disability and is provided at no cost to parents.   </a:t>
            </a:r>
            <a:endParaRPr lang="en-US" b="1" dirty="0">
              <a:solidFill>
                <a:schemeClr val="bg1"/>
              </a:solidFill>
            </a:endParaRPr>
          </a:p>
          <a:p>
            <a:pPr>
              <a:lnSpc>
                <a:spcPct val="114000"/>
              </a:lnSpc>
              <a:spcBef>
                <a:spcPts val="1200"/>
              </a:spcBef>
              <a:spcAft>
                <a:spcPts val="1200"/>
              </a:spcAft>
              <a:buClr>
                <a:schemeClr val="accent6">
                  <a:lumMod val="50000"/>
                </a:schemeClr>
              </a:buClr>
            </a:pPr>
            <a:r>
              <a:rPr lang="en-US" b="1" dirty="0" smtClean="0">
                <a:solidFill>
                  <a:schemeClr val="bg1"/>
                </a:solidFill>
              </a:rPr>
              <a:t>The responsibility of child find begins with the school district.  If a student continually fails to make progress or meet standards, it is the responsibility of the teacher and district to ensure the student has access to intensive supports and interventions.  </a:t>
            </a:r>
            <a:endParaRPr lang="en-US" b="1" dirty="0">
              <a:solidFill>
                <a:schemeClr val="bg1"/>
              </a:solidFill>
            </a:endParaRPr>
          </a:p>
          <a:p>
            <a:pPr>
              <a:lnSpc>
                <a:spcPct val="114000"/>
              </a:lnSpc>
              <a:spcBef>
                <a:spcPts val="1200"/>
              </a:spcBef>
              <a:spcAft>
                <a:spcPts val="1200"/>
              </a:spcAft>
              <a:buClr>
                <a:schemeClr val="accent6">
                  <a:lumMod val="50000"/>
                </a:schemeClr>
              </a:buClr>
            </a:pPr>
            <a:r>
              <a:rPr lang="en-US" b="1" dirty="0" smtClean="0">
                <a:solidFill>
                  <a:schemeClr val="bg1"/>
                </a:solidFill>
              </a:rPr>
              <a:t>If, despite receiving interventions and repeated instruction, the student continues to not meet standards, an evaluation for special education might be appropriate. </a:t>
            </a:r>
            <a:endParaRPr lang="en-US" b="1" dirty="0">
              <a:solidFill>
                <a:schemeClr val="bg1"/>
              </a:solidFill>
            </a:endParaRPr>
          </a:p>
        </p:txBody>
      </p:sp>
    </p:spTree>
    <p:extLst>
      <p:ext uri="{BB962C8B-B14F-4D97-AF65-F5344CB8AC3E}">
        <p14:creationId xmlns:p14="http://schemas.microsoft.com/office/powerpoint/2010/main" val="21400144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8504" y="556760"/>
            <a:ext cx="8621412" cy="819912"/>
          </a:xfrm>
        </p:spPr>
        <p:txBody>
          <a:bodyPr/>
          <a:lstStyle/>
          <a:p>
            <a:pPr algn="ctr"/>
            <a:r>
              <a:rPr lang="en-US" b="1" dirty="0" smtClean="0">
                <a:solidFill>
                  <a:schemeClr val="accent4">
                    <a:lumMod val="50000"/>
                  </a:schemeClr>
                </a:solidFill>
                <a:latin typeface="Adobe Caslon Pro Bold" panose="0205070206050A020403" pitchFamily="18" charset="0"/>
              </a:rPr>
              <a:t>During the last Legislative session…</a:t>
            </a:r>
            <a:endParaRPr lang="en-US" b="1" dirty="0">
              <a:solidFill>
                <a:schemeClr val="accent4">
                  <a:lumMod val="50000"/>
                </a:schemeClr>
              </a:solidFill>
              <a:latin typeface="Adobe Caslon Pro Bold" panose="0205070206050A020403" pitchFamily="18"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14016" y="174427"/>
            <a:ext cx="2361633" cy="172513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7" name="TextBox 6"/>
          <p:cNvSpPr txBox="1"/>
          <p:nvPr/>
        </p:nvSpPr>
        <p:spPr>
          <a:xfrm>
            <a:off x="181463" y="1588602"/>
            <a:ext cx="5541263" cy="5078313"/>
          </a:xfrm>
          <a:prstGeom prst="rect">
            <a:avLst/>
          </a:prstGeom>
          <a:solidFill>
            <a:schemeClr val="accent3">
              <a:lumMod val="20000"/>
              <a:lumOff val="80000"/>
            </a:schemeClr>
          </a:solidFill>
        </p:spPr>
        <p:txBody>
          <a:bodyPr wrap="square" rtlCol="0">
            <a:spAutoFit/>
          </a:bodyPr>
          <a:lstStyle/>
          <a:p>
            <a:pPr algn="ctr">
              <a:spcBef>
                <a:spcPts val="600"/>
              </a:spcBef>
              <a:spcAft>
                <a:spcPts val="600"/>
              </a:spcAft>
            </a:pPr>
            <a:r>
              <a:rPr lang="en-US" b="1" u="sng" dirty="0" smtClean="0">
                <a:solidFill>
                  <a:schemeClr val="accent6">
                    <a:lumMod val="50000"/>
                  </a:schemeClr>
                </a:solidFill>
              </a:rPr>
              <a:t>Appropriations of interest</a:t>
            </a:r>
          </a:p>
          <a:p>
            <a:pPr marL="285750" indent="-285750">
              <a:spcBef>
                <a:spcPts val="600"/>
              </a:spcBef>
              <a:spcAft>
                <a:spcPts val="600"/>
              </a:spcAft>
              <a:buFont typeface="Wingdings" panose="05000000000000000000" pitchFamily="2" charset="2"/>
              <a:buChar char="Ø"/>
            </a:pPr>
            <a:r>
              <a:rPr lang="en-US" b="1" dirty="0" smtClean="0">
                <a:solidFill>
                  <a:schemeClr val="accent6">
                    <a:lumMod val="50000"/>
                  </a:schemeClr>
                </a:solidFill>
              </a:rPr>
              <a:t>Iowa DE to continue it’s work: $5.9M</a:t>
            </a:r>
          </a:p>
          <a:p>
            <a:pPr marL="285750" indent="-285750">
              <a:spcBef>
                <a:spcPts val="600"/>
              </a:spcBef>
              <a:spcAft>
                <a:spcPts val="600"/>
              </a:spcAft>
              <a:buFont typeface="Wingdings" panose="05000000000000000000" pitchFamily="2" charset="2"/>
              <a:buChar char="Ø"/>
            </a:pPr>
            <a:r>
              <a:rPr lang="en-US" b="1" dirty="0" smtClean="0">
                <a:solidFill>
                  <a:schemeClr val="accent6">
                    <a:lumMod val="50000"/>
                  </a:schemeClr>
                </a:solidFill>
              </a:rPr>
              <a:t>Career &amp; Technical Education: $2.9M</a:t>
            </a:r>
          </a:p>
          <a:p>
            <a:pPr marL="285750" indent="-285750">
              <a:spcBef>
                <a:spcPts val="600"/>
              </a:spcBef>
              <a:spcAft>
                <a:spcPts val="600"/>
              </a:spcAft>
              <a:buFont typeface="Wingdings" panose="05000000000000000000" pitchFamily="2" charset="2"/>
              <a:buChar char="Ø"/>
            </a:pPr>
            <a:r>
              <a:rPr lang="en-US" b="1" dirty="0" smtClean="0">
                <a:solidFill>
                  <a:schemeClr val="accent6">
                    <a:lumMod val="50000"/>
                  </a:schemeClr>
                </a:solidFill>
              </a:rPr>
              <a:t>Statewide Student Assessment: $2.7M</a:t>
            </a:r>
          </a:p>
          <a:p>
            <a:pPr marL="285750" indent="-285750">
              <a:spcBef>
                <a:spcPts val="600"/>
              </a:spcBef>
              <a:spcAft>
                <a:spcPts val="600"/>
              </a:spcAft>
              <a:buFont typeface="Wingdings" panose="05000000000000000000" pitchFamily="2" charset="2"/>
              <a:buChar char="Ø"/>
            </a:pPr>
            <a:r>
              <a:rPr lang="en-US" b="1" dirty="0" smtClean="0">
                <a:solidFill>
                  <a:schemeClr val="accent6">
                    <a:lumMod val="50000"/>
                  </a:schemeClr>
                </a:solidFill>
              </a:rPr>
              <a:t>Work-based Learning Clearinghouse: $300,000</a:t>
            </a:r>
          </a:p>
          <a:p>
            <a:pPr marL="285750" indent="-285750">
              <a:spcBef>
                <a:spcPts val="600"/>
              </a:spcBef>
              <a:spcAft>
                <a:spcPts val="600"/>
              </a:spcAft>
              <a:buFont typeface="Wingdings" panose="05000000000000000000" pitchFamily="2" charset="2"/>
              <a:buChar char="Ø"/>
            </a:pPr>
            <a:r>
              <a:rPr lang="en-US" b="1" dirty="0" smtClean="0">
                <a:solidFill>
                  <a:schemeClr val="accent6">
                    <a:lumMod val="50000"/>
                  </a:schemeClr>
                </a:solidFill>
              </a:rPr>
              <a:t>Resident HS students to attend a community college: $600,000</a:t>
            </a:r>
          </a:p>
          <a:p>
            <a:pPr marL="285750" indent="-285750">
              <a:spcBef>
                <a:spcPts val="600"/>
              </a:spcBef>
              <a:spcAft>
                <a:spcPts val="600"/>
              </a:spcAft>
              <a:buFont typeface="Wingdings" panose="05000000000000000000" pitchFamily="2" charset="2"/>
              <a:buChar char="Ø"/>
            </a:pPr>
            <a:r>
              <a:rPr lang="en-US" b="1" dirty="0" smtClean="0">
                <a:solidFill>
                  <a:schemeClr val="accent6">
                    <a:lumMod val="50000"/>
                  </a:schemeClr>
                </a:solidFill>
              </a:rPr>
              <a:t>Iowa Reading Research Center: $1.3M</a:t>
            </a:r>
          </a:p>
          <a:p>
            <a:pPr marL="285750" indent="-285750">
              <a:spcBef>
                <a:spcPts val="600"/>
              </a:spcBef>
              <a:spcAft>
                <a:spcPts val="600"/>
              </a:spcAft>
              <a:buFont typeface="Wingdings" panose="05000000000000000000" pitchFamily="2" charset="2"/>
              <a:buChar char="Ø"/>
            </a:pPr>
            <a:r>
              <a:rPr lang="en-US" b="1" dirty="0" smtClean="0">
                <a:solidFill>
                  <a:schemeClr val="accent6">
                    <a:lumMod val="50000"/>
                  </a:schemeClr>
                </a:solidFill>
              </a:rPr>
              <a:t>Early Warning System for Literacy: $1.9M</a:t>
            </a:r>
          </a:p>
          <a:p>
            <a:pPr marL="285750" indent="-285750">
              <a:spcBef>
                <a:spcPts val="600"/>
              </a:spcBef>
              <a:spcAft>
                <a:spcPts val="600"/>
              </a:spcAft>
              <a:buFont typeface="Wingdings" panose="05000000000000000000" pitchFamily="2" charset="2"/>
              <a:buChar char="Ø"/>
            </a:pPr>
            <a:r>
              <a:rPr lang="en-US" b="1" dirty="0" smtClean="0">
                <a:solidFill>
                  <a:schemeClr val="accent6">
                    <a:lumMod val="50000"/>
                  </a:schemeClr>
                </a:solidFill>
              </a:rPr>
              <a:t>Children’s Mental Health School-based Training &amp; Support: $2.1M</a:t>
            </a:r>
          </a:p>
          <a:p>
            <a:pPr>
              <a:spcBef>
                <a:spcPts val="600"/>
              </a:spcBef>
              <a:spcAft>
                <a:spcPts val="600"/>
              </a:spcAft>
            </a:pPr>
            <a:r>
              <a:rPr lang="en-US" b="1" dirty="0" smtClean="0">
                <a:solidFill>
                  <a:schemeClr val="accent6">
                    <a:lumMod val="50000"/>
                  </a:schemeClr>
                </a:solidFill>
              </a:rPr>
              <a:t> </a:t>
            </a:r>
            <a:endParaRPr lang="en-US" b="1" dirty="0">
              <a:solidFill>
                <a:schemeClr val="accent6">
                  <a:lumMod val="50000"/>
                </a:schemeClr>
              </a:solidFill>
            </a:endParaRPr>
          </a:p>
        </p:txBody>
      </p:sp>
      <p:sp>
        <p:nvSpPr>
          <p:cNvPr id="10" name="TextBox 9"/>
          <p:cNvSpPr txBox="1"/>
          <p:nvPr/>
        </p:nvSpPr>
        <p:spPr>
          <a:xfrm>
            <a:off x="6156367" y="3790820"/>
            <a:ext cx="4828571" cy="1200329"/>
          </a:xfrm>
          <a:prstGeom prst="rect">
            <a:avLst/>
          </a:prstGeom>
          <a:solidFill>
            <a:schemeClr val="accent2">
              <a:lumMod val="20000"/>
              <a:lumOff val="80000"/>
            </a:schemeClr>
          </a:solidFill>
        </p:spPr>
        <p:txBody>
          <a:bodyPr wrap="square" rtlCol="0">
            <a:spAutoFit/>
          </a:bodyPr>
          <a:lstStyle/>
          <a:p>
            <a:r>
              <a:rPr lang="en-US" b="1" dirty="0" smtClean="0">
                <a:solidFill>
                  <a:schemeClr val="accent6">
                    <a:lumMod val="50000"/>
                  </a:schemeClr>
                </a:solidFill>
              </a:rPr>
              <a:t>Secure an Advanced Vision for Education (SAVE) extended to January 1, 2051. </a:t>
            </a:r>
          </a:p>
          <a:p>
            <a:pPr marL="285750" indent="-285750">
              <a:buFont typeface="Wingdings" panose="05000000000000000000" pitchFamily="2" charset="2"/>
              <a:buChar char="Ø"/>
            </a:pPr>
            <a:r>
              <a:rPr lang="en-US" b="1" dirty="0" smtClean="0">
                <a:solidFill>
                  <a:schemeClr val="accent6">
                    <a:lumMod val="50000"/>
                  </a:schemeClr>
                </a:solidFill>
              </a:rPr>
              <a:t>Safety first!</a:t>
            </a:r>
          </a:p>
          <a:p>
            <a:pPr marL="285750" indent="-285750">
              <a:buFont typeface="Wingdings" panose="05000000000000000000" pitchFamily="2" charset="2"/>
              <a:buChar char="Ø"/>
            </a:pPr>
            <a:r>
              <a:rPr lang="en-US" b="1" dirty="0" smtClean="0">
                <a:solidFill>
                  <a:schemeClr val="accent6">
                    <a:lumMod val="50000"/>
                  </a:schemeClr>
                </a:solidFill>
              </a:rPr>
              <a:t>Vote on athletic facilities</a:t>
            </a:r>
            <a:endParaRPr lang="en-US" b="1" dirty="0">
              <a:solidFill>
                <a:schemeClr val="accent6">
                  <a:lumMod val="50000"/>
                </a:schemeClr>
              </a:solidFill>
            </a:endParaRPr>
          </a:p>
        </p:txBody>
      </p:sp>
      <p:sp>
        <p:nvSpPr>
          <p:cNvPr id="11" name="TextBox 10"/>
          <p:cNvSpPr txBox="1"/>
          <p:nvPr/>
        </p:nvSpPr>
        <p:spPr>
          <a:xfrm>
            <a:off x="6156367" y="5276511"/>
            <a:ext cx="4492905" cy="646331"/>
          </a:xfrm>
          <a:prstGeom prst="rect">
            <a:avLst/>
          </a:prstGeom>
          <a:solidFill>
            <a:schemeClr val="accent6">
              <a:lumMod val="20000"/>
              <a:lumOff val="80000"/>
            </a:schemeClr>
          </a:solidFill>
        </p:spPr>
        <p:txBody>
          <a:bodyPr wrap="square" rtlCol="0">
            <a:spAutoFit/>
          </a:bodyPr>
          <a:lstStyle/>
          <a:p>
            <a:r>
              <a:rPr lang="en-US" b="1" dirty="0" smtClean="0">
                <a:solidFill>
                  <a:schemeClr val="accent6">
                    <a:lumMod val="50000"/>
                  </a:schemeClr>
                </a:solidFill>
              </a:rPr>
              <a:t>Classroom Assignments for Siblings!</a:t>
            </a:r>
          </a:p>
          <a:p>
            <a:endParaRPr lang="en-US" b="1" dirty="0">
              <a:solidFill>
                <a:schemeClr val="accent6">
                  <a:lumMod val="50000"/>
                </a:schemeClr>
              </a:solidFill>
            </a:endParaRPr>
          </a:p>
        </p:txBody>
      </p:sp>
      <p:grpSp>
        <p:nvGrpSpPr>
          <p:cNvPr id="13" name="Group 12"/>
          <p:cNvGrpSpPr/>
          <p:nvPr/>
        </p:nvGrpSpPr>
        <p:grpSpPr>
          <a:xfrm>
            <a:off x="6156367" y="2286839"/>
            <a:ext cx="5433017" cy="1218620"/>
            <a:chOff x="6156367" y="2286839"/>
            <a:chExt cx="5433017" cy="1218620"/>
          </a:xfrm>
        </p:grpSpPr>
        <p:sp>
          <p:nvSpPr>
            <p:cNvPr id="9" name="TextBox 8"/>
            <p:cNvSpPr txBox="1"/>
            <p:nvPr/>
          </p:nvSpPr>
          <p:spPr>
            <a:xfrm>
              <a:off x="7022478" y="2305130"/>
              <a:ext cx="4566906" cy="1200329"/>
            </a:xfrm>
            <a:prstGeom prst="rect">
              <a:avLst/>
            </a:prstGeom>
            <a:solidFill>
              <a:schemeClr val="accent4">
                <a:lumMod val="20000"/>
                <a:lumOff val="80000"/>
              </a:schemeClr>
            </a:solidFill>
          </p:spPr>
          <p:txBody>
            <a:bodyPr wrap="square" rtlCol="0">
              <a:spAutoFit/>
            </a:bodyPr>
            <a:lstStyle/>
            <a:p>
              <a:r>
                <a:rPr lang="en-US" b="1" dirty="0" smtClean="0">
                  <a:solidFill>
                    <a:schemeClr val="accent6">
                      <a:lumMod val="50000"/>
                    </a:schemeClr>
                  </a:solidFill>
                </a:rPr>
                <a:t>Financial Literacy Requirements begin with the graduating class of 2020-2021 (originally to begin </a:t>
              </a:r>
              <a:r>
                <a:rPr lang="en-US" b="1" dirty="0" smtClean="0">
                  <a:solidFill>
                    <a:schemeClr val="accent6">
                      <a:lumMod val="50000"/>
                    </a:schemeClr>
                  </a:solidFill>
                </a:rPr>
                <a:t>this past school year</a:t>
              </a:r>
              <a:r>
                <a:rPr lang="en-US" b="1" dirty="0" smtClean="0">
                  <a:solidFill>
                    <a:schemeClr val="accent6">
                      <a:lumMod val="50000"/>
                    </a:schemeClr>
                  </a:solidFill>
                </a:rPr>
                <a:t>!). </a:t>
              </a:r>
              <a:endParaRPr lang="en-US" b="1" dirty="0">
                <a:solidFill>
                  <a:schemeClr val="accent6">
                    <a:lumMod val="50000"/>
                  </a:schemeClr>
                </a:solidFill>
              </a:endParaRP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56367" y="2286839"/>
              <a:ext cx="866111" cy="1218619"/>
            </a:xfrm>
            <a:prstGeom prst="rect">
              <a:avLst/>
            </a:prstGeom>
          </p:spPr>
        </p:pic>
      </p:grpSp>
    </p:spTree>
    <p:extLst>
      <p:ext uri="{BB962C8B-B14F-4D97-AF65-F5344CB8AC3E}">
        <p14:creationId xmlns:p14="http://schemas.microsoft.com/office/powerpoint/2010/main" val="300701250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randombar(horizontal)">
                                      <p:cBhvr>
                                        <p:cTn id="12" dur="25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randombar(horizontal)">
                                      <p:cBhvr>
                                        <p:cTn id="17" dur="25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randombar(horizontal)">
                                      <p:cBhvr>
                                        <p:cTn id="22" dur="2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2900" y="248885"/>
            <a:ext cx="10537251" cy="1499616"/>
          </a:xfrm>
        </p:spPr>
        <p:txBody>
          <a:bodyPr>
            <a:normAutofit fontScale="90000"/>
          </a:bodyPr>
          <a:lstStyle/>
          <a:p>
            <a:r>
              <a:rPr lang="en-US" b="1" dirty="0" smtClean="0">
                <a:solidFill>
                  <a:schemeClr val="accent4">
                    <a:lumMod val="50000"/>
                  </a:schemeClr>
                </a:solidFill>
              </a:rPr>
              <a:t>What is the process for determining if a student might qualify for special education?</a:t>
            </a:r>
            <a:endParaRPr lang="en-US" b="1" dirty="0">
              <a:solidFill>
                <a:schemeClr val="accent4">
                  <a:lumMod val="50000"/>
                </a:schemeClr>
              </a:solidFill>
            </a:endParaRPr>
          </a:p>
        </p:txBody>
      </p:sp>
      <p:sp>
        <p:nvSpPr>
          <p:cNvPr id="5" name="Content Placeholder 4"/>
          <p:cNvSpPr>
            <a:spLocks noGrp="1"/>
          </p:cNvSpPr>
          <p:nvPr>
            <p:ph idx="1"/>
          </p:nvPr>
        </p:nvSpPr>
        <p:spPr>
          <a:xfrm>
            <a:off x="792900" y="1870841"/>
            <a:ext cx="10474765" cy="4865625"/>
          </a:xfrm>
        </p:spPr>
        <p:txBody>
          <a:bodyPr>
            <a:normAutofit fontScale="85000" lnSpcReduction="10000"/>
          </a:bodyPr>
          <a:lstStyle/>
          <a:p>
            <a:pPr marL="457200" indent="-457200">
              <a:lnSpc>
                <a:spcPct val="124000"/>
              </a:lnSpc>
              <a:spcBef>
                <a:spcPts val="1200"/>
              </a:spcBef>
              <a:spcAft>
                <a:spcPts val="1200"/>
              </a:spcAft>
              <a:buClr>
                <a:schemeClr val="accent6">
                  <a:lumMod val="50000"/>
                </a:schemeClr>
              </a:buClr>
              <a:buAutoNum type="arabicPeriod"/>
            </a:pPr>
            <a:r>
              <a:rPr lang="en-US" b="1" dirty="0" smtClean="0">
                <a:solidFill>
                  <a:schemeClr val="bg1"/>
                </a:solidFill>
              </a:rPr>
              <a:t>Child find begins when a parent, teacher, or AEA member has a concern in one or more of the following domains:  academic, behavior, adaptive behavior, physical, health, hearing/vision, and/or communication.</a:t>
            </a:r>
          </a:p>
          <a:p>
            <a:pPr marL="457200" indent="-457200">
              <a:lnSpc>
                <a:spcPct val="124000"/>
              </a:lnSpc>
              <a:spcBef>
                <a:spcPts val="1200"/>
              </a:spcBef>
              <a:spcAft>
                <a:spcPts val="1200"/>
              </a:spcAft>
              <a:buClr>
                <a:schemeClr val="accent6">
                  <a:lumMod val="50000"/>
                </a:schemeClr>
              </a:buClr>
              <a:buAutoNum type="arabicPeriod"/>
            </a:pPr>
            <a:r>
              <a:rPr lang="en-US" b="1" dirty="0" smtClean="0">
                <a:solidFill>
                  <a:schemeClr val="bg1"/>
                </a:solidFill>
              </a:rPr>
              <a:t>A team (parent, teacher, AEA team, administrator) meets to review existing data, to determine if the team suspects a disability exists.  </a:t>
            </a:r>
          </a:p>
          <a:p>
            <a:pPr marL="457200" indent="-457200">
              <a:lnSpc>
                <a:spcPct val="124000"/>
              </a:lnSpc>
              <a:spcBef>
                <a:spcPts val="1200"/>
              </a:spcBef>
              <a:spcAft>
                <a:spcPts val="1200"/>
              </a:spcAft>
              <a:buClr>
                <a:schemeClr val="accent6">
                  <a:lumMod val="50000"/>
                </a:schemeClr>
              </a:buClr>
              <a:buAutoNum type="arabicPeriod"/>
            </a:pPr>
            <a:r>
              <a:rPr lang="en-US" b="1" dirty="0" smtClean="0">
                <a:solidFill>
                  <a:schemeClr val="bg1"/>
                </a:solidFill>
              </a:rPr>
              <a:t>If a disability is suspected, parents will be asked to sign consent for an evaluation.  An evaluation will be conducted in one or more of the following areas:  Academic, health, adaptive behavior, hearing or vision, physical/fine motor, behavior, or communication.</a:t>
            </a:r>
          </a:p>
          <a:p>
            <a:pPr marL="457200" indent="-457200">
              <a:lnSpc>
                <a:spcPct val="124000"/>
              </a:lnSpc>
              <a:spcBef>
                <a:spcPts val="1200"/>
              </a:spcBef>
              <a:spcAft>
                <a:spcPts val="1200"/>
              </a:spcAft>
              <a:buClr>
                <a:schemeClr val="accent6">
                  <a:lumMod val="50000"/>
                </a:schemeClr>
              </a:buClr>
              <a:buAutoNum type="arabicPeriod"/>
            </a:pPr>
            <a:r>
              <a:rPr lang="en-US" b="1" dirty="0" smtClean="0">
                <a:solidFill>
                  <a:schemeClr val="bg1"/>
                </a:solidFill>
              </a:rPr>
              <a:t>School and AEA staff work together to conduct an evaluation and gather data from a variety of sources which may include observations, formal and informal assessments, tests, parent and teacher input, work samples, progress monitoring, and medical reports, that provides information about how a student learns.  </a:t>
            </a:r>
          </a:p>
        </p:txBody>
      </p:sp>
    </p:spTree>
    <p:extLst>
      <p:ext uri="{BB962C8B-B14F-4D97-AF65-F5344CB8AC3E}">
        <p14:creationId xmlns:p14="http://schemas.microsoft.com/office/powerpoint/2010/main" val="28290702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24128" y="1769522"/>
            <a:ext cx="10327044" cy="4920645"/>
          </a:xfrm>
        </p:spPr>
        <p:txBody>
          <a:bodyPr>
            <a:normAutofit fontScale="92500" lnSpcReduction="10000"/>
          </a:bodyPr>
          <a:lstStyle/>
          <a:p>
            <a:pPr marL="457200" indent="-457200">
              <a:buClr>
                <a:schemeClr val="accent6">
                  <a:lumMod val="50000"/>
                </a:schemeClr>
              </a:buClr>
              <a:buFont typeface="+mj-lt"/>
              <a:buAutoNum type="arabicPeriod" startAt="5"/>
            </a:pPr>
            <a:r>
              <a:rPr lang="en-US" b="1" dirty="0" smtClean="0">
                <a:solidFill>
                  <a:schemeClr val="bg1"/>
                </a:solidFill>
              </a:rPr>
              <a:t>Once data is collected and reviewed, the team meets to determine if the student meets eligibility criteria to qualify for special education. </a:t>
            </a:r>
          </a:p>
          <a:p>
            <a:pPr marL="0" indent="0">
              <a:buClr>
                <a:schemeClr val="accent6">
                  <a:lumMod val="50000"/>
                </a:schemeClr>
              </a:buClr>
              <a:buNone/>
            </a:pPr>
            <a:endParaRPr lang="en-US" b="1" dirty="0">
              <a:solidFill>
                <a:schemeClr val="bg1"/>
              </a:solidFill>
            </a:endParaRPr>
          </a:p>
          <a:p>
            <a:pPr marL="0" indent="0">
              <a:buClr>
                <a:schemeClr val="accent6">
                  <a:lumMod val="50000"/>
                </a:schemeClr>
              </a:buClr>
              <a:buNone/>
            </a:pPr>
            <a:endParaRPr lang="en-US" b="1" dirty="0" smtClean="0">
              <a:solidFill>
                <a:schemeClr val="bg1"/>
              </a:solidFill>
            </a:endParaRPr>
          </a:p>
          <a:p>
            <a:pPr marL="457200" indent="-457200">
              <a:buClr>
                <a:schemeClr val="accent6">
                  <a:lumMod val="50000"/>
                </a:schemeClr>
              </a:buClr>
              <a:buFont typeface="+mj-lt"/>
              <a:buAutoNum type="arabicPeriod" startAt="5"/>
            </a:pPr>
            <a:endParaRPr lang="en-US" b="1" dirty="0">
              <a:solidFill>
                <a:schemeClr val="bg1"/>
              </a:solidFill>
            </a:endParaRPr>
          </a:p>
          <a:p>
            <a:pPr marL="457200" indent="-457200">
              <a:buClr>
                <a:schemeClr val="accent6">
                  <a:lumMod val="50000"/>
                </a:schemeClr>
              </a:buClr>
              <a:buFont typeface="+mj-lt"/>
              <a:buAutoNum type="arabicPeriod" startAt="5"/>
            </a:pPr>
            <a:endParaRPr lang="en-US" b="1" dirty="0" smtClean="0">
              <a:solidFill>
                <a:schemeClr val="bg1"/>
              </a:solidFill>
            </a:endParaRPr>
          </a:p>
          <a:p>
            <a:pPr marL="457200" indent="-457200">
              <a:buClr>
                <a:schemeClr val="accent6">
                  <a:lumMod val="50000"/>
                </a:schemeClr>
              </a:buClr>
              <a:buFont typeface="+mj-lt"/>
              <a:buAutoNum type="arabicPeriod" startAt="5"/>
            </a:pPr>
            <a:endParaRPr lang="en-US" b="1" dirty="0" smtClean="0">
              <a:solidFill>
                <a:schemeClr val="bg1"/>
              </a:solidFill>
            </a:endParaRPr>
          </a:p>
          <a:p>
            <a:pPr marL="457200" indent="-457200">
              <a:buClr>
                <a:schemeClr val="accent6">
                  <a:lumMod val="50000"/>
                </a:schemeClr>
              </a:buClr>
              <a:buFont typeface="+mj-lt"/>
              <a:buAutoNum type="arabicPeriod" startAt="5"/>
            </a:pPr>
            <a:endParaRPr lang="en-US" b="1" dirty="0" smtClean="0">
              <a:solidFill>
                <a:schemeClr val="bg1"/>
              </a:solidFill>
            </a:endParaRPr>
          </a:p>
          <a:p>
            <a:pPr marL="457200" indent="-457200">
              <a:buClr>
                <a:schemeClr val="accent6">
                  <a:lumMod val="50000"/>
                </a:schemeClr>
              </a:buClr>
              <a:buFont typeface="+mj-lt"/>
              <a:buAutoNum type="arabicPeriod" startAt="5"/>
            </a:pPr>
            <a:endParaRPr lang="en-US" b="1" dirty="0" smtClean="0">
              <a:solidFill>
                <a:schemeClr val="bg1"/>
              </a:solidFill>
            </a:endParaRPr>
          </a:p>
          <a:p>
            <a:pPr marL="457200" indent="-457200">
              <a:buClr>
                <a:schemeClr val="accent6">
                  <a:lumMod val="50000"/>
                </a:schemeClr>
              </a:buClr>
              <a:buFont typeface="+mj-lt"/>
              <a:buAutoNum type="arabicPeriod" startAt="5"/>
            </a:pPr>
            <a:r>
              <a:rPr lang="en-US" b="1" dirty="0" smtClean="0">
                <a:solidFill>
                  <a:schemeClr val="bg1"/>
                </a:solidFill>
              </a:rPr>
              <a:t>If the team determines a student qualifies for special education, an Individualized Education Program (IEP) will be developed.</a:t>
            </a:r>
          </a:p>
          <a:p>
            <a:pPr marL="457200" indent="-457200">
              <a:buClr>
                <a:schemeClr val="accent6">
                  <a:lumMod val="50000"/>
                </a:schemeClr>
              </a:buClr>
              <a:buFont typeface="+mj-lt"/>
              <a:buAutoNum type="arabicPeriod" startAt="7"/>
            </a:pPr>
            <a:r>
              <a:rPr lang="en-US" b="1" dirty="0" smtClean="0">
                <a:solidFill>
                  <a:schemeClr val="bg1"/>
                </a:solidFill>
              </a:rPr>
              <a:t>Parents are required to consent to services before a student can start receiving special education services.  </a:t>
            </a:r>
          </a:p>
        </p:txBody>
      </p:sp>
      <p:pic>
        <p:nvPicPr>
          <p:cNvPr id="4" name="Picture 3"/>
          <p:cNvPicPr>
            <a:picLocks noChangeAspect="1"/>
          </p:cNvPicPr>
          <p:nvPr/>
        </p:nvPicPr>
        <p:blipFill rotWithShape="1">
          <a:blip r:embed="rId2"/>
          <a:srcRect r="4738" b="15158"/>
          <a:stretch/>
        </p:blipFill>
        <p:spPr>
          <a:xfrm>
            <a:off x="2982796" y="2490063"/>
            <a:ext cx="5717067" cy="2476494"/>
          </a:xfrm>
          <a:prstGeom prst="rect">
            <a:avLst/>
          </a:prstGeom>
        </p:spPr>
      </p:pic>
      <p:sp>
        <p:nvSpPr>
          <p:cNvPr id="6" name="Title 1"/>
          <p:cNvSpPr>
            <a:spLocks noGrp="1"/>
          </p:cNvSpPr>
          <p:nvPr>
            <p:ph type="title"/>
          </p:nvPr>
        </p:nvSpPr>
        <p:spPr>
          <a:xfrm>
            <a:off x="792900" y="248885"/>
            <a:ext cx="10537251" cy="1499616"/>
          </a:xfrm>
        </p:spPr>
        <p:txBody>
          <a:bodyPr>
            <a:normAutofit fontScale="90000"/>
          </a:bodyPr>
          <a:lstStyle/>
          <a:p>
            <a:r>
              <a:rPr lang="en-US" b="1" dirty="0" smtClean="0">
                <a:solidFill>
                  <a:schemeClr val="accent4">
                    <a:lumMod val="50000"/>
                  </a:schemeClr>
                </a:solidFill>
              </a:rPr>
              <a:t>What is the process for determining if a student might qualify for special education?</a:t>
            </a:r>
            <a:endParaRPr lang="en-US" b="1" dirty="0">
              <a:solidFill>
                <a:schemeClr val="accent4">
                  <a:lumMod val="50000"/>
                </a:schemeClr>
              </a:solidFill>
            </a:endParaRPr>
          </a:p>
        </p:txBody>
      </p:sp>
    </p:spTree>
    <p:extLst>
      <p:ext uri="{BB962C8B-B14F-4D97-AF65-F5344CB8AC3E}">
        <p14:creationId xmlns:p14="http://schemas.microsoft.com/office/powerpoint/2010/main" val="3240403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797348"/>
          </a:xfrm>
        </p:spPr>
        <p:txBody>
          <a:bodyPr/>
          <a:lstStyle/>
          <a:p>
            <a:r>
              <a:rPr lang="en-US" b="1" dirty="0" smtClean="0">
                <a:solidFill>
                  <a:schemeClr val="accent4">
                    <a:lumMod val="50000"/>
                  </a:schemeClr>
                </a:solidFill>
                <a:latin typeface="Adobe Caslon Pro Bold" panose="0205070206050A020403" pitchFamily="18" charset="0"/>
              </a:rPr>
              <a:t>Who do I ask if I have questions?</a:t>
            </a:r>
            <a:endParaRPr lang="en-US" b="1" dirty="0">
              <a:solidFill>
                <a:schemeClr val="accent4">
                  <a:lumMod val="50000"/>
                </a:schemeClr>
              </a:solidFill>
              <a:latin typeface="Adobe Caslon Pro Bold" panose="0205070206050A020403" pitchFamily="18" charset="0"/>
            </a:endParaRPr>
          </a:p>
        </p:txBody>
      </p:sp>
      <p:sp>
        <p:nvSpPr>
          <p:cNvPr id="3" name="Content Placeholder 2"/>
          <p:cNvSpPr>
            <a:spLocks noGrp="1"/>
          </p:cNvSpPr>
          <p:nvPr>
            <p:ph sz="half" idx="1"/>
          </p:nvPr>
        </p:nvSpPr>
        <p:spPr>
          <a:xfrm>
            <a:off x="321592" y="1406324"/>
            <a:ext cx="4678671" cy="4288420"/>
          </a:xfrm>
          <a:solidFill>
            <a:schemeClr val="accent2">
              <a:lumMod val="20000"/>
              <a:lumOff val="80000"/>
            </a:schemeClr>
          </a:solidFill>
        </p:spPr>
        <p:txBody>
          <a:bodyPr>
            <a:noAutofit/>
          </a:bodyPr>
          <a:lstStyle/>
          <a:p>
            <a:pPr marL="0" indent="0" algn="ctr">
              <a:lnSpc>
                <a:spcPct val="114000"/>
              </a:lnSpc>
              <a:spcBef>
                <a:spcPts val="1200"/>
              </a:spcBef>
              <a:spcAft>
                <a:spcPts val="1200"/>
              </a:spcAft>
              <a:buNone/>
            </a:pPr>
            <a:r>
              <a:rPr lang="en-US" sz="2000" b="1" u="sng" dirty="0" smtClean="0">
                <a:solidFill>
                  <a:schemeClr val="bg1"/>
                </a:solidFill>
              </a:rPr>
              <a:t>Section 504</a:t>
            </a:r>
          </a:p>
          <a:p>
            <a:pPr>
              <a:lnSpc>
                <a:spcPct val="114000"/>
              </a:lnSpc>
              <a:spcBef>
                <a:spcPts val="1200"/>
              </a:spcBef>
              <a:spcAft>
                <a:spcPts val="1200"/>
              </a:spcAft>
              <a:buClr>
                <a:schemeClr val="accent6">
                  <a:lumMod val="50000"/>
                </a:schemeClr>
              </a:buClr>
              <a:buFont typeface="Wingdings" panose="05000000000000000000" pitchFamily="2" charset="2"/>
              <a:buChar char="Ø"/>
            </a:pPr>
            <a:r>
              <a:rPr lang="en-US" sz="2000" b="1" dirty="0" smtClean="0">
                <a:solidFill>
                  <a:schemeClr val="bg1"/>
                </a:solidFill>
              </a:rPr>
              <a:t>Elementary:  Jennifer Molitor</a:t>
            </a:r>
          </a:p>
          <a:p>
            <a:pPr>
              <a:lnSpc>
                <a:spcPct val="114000"/>
              </a:lnSpc>
              <a:spcBef>
                <a:spcPts val="1200"/>
              </a:spcBef>
              <a:spcAft>
                <a:spcPts val="1200"/>
              </a:spcAft>
              <a:buClr>
                <a:schemeClr val="accent6">
                  <a:lumMod val="50000"/>
                </a:schemeClr>
              </a:buClr>
              <a:buFont typeface="Wingdings" panose="05000000000000000000" pitchFamily="2" charset="2"/>
              <a:buChar char="Ø"/>
            </a:pPr>
            <a:r>
              <a:rPr lang="en-US" sz="2000" b="1" dirty="0" smtClean="0">
                <a:solidFill>
                  <a:schemeClr val="bg1"/>
                </a:solidFill>
              </a:rPr>
              <a:t>Middle School:  Miranda Brus</a:t>
            </a:r>
          </a:p>
          <a:p>
            <a:pPr>
              <a:lnSpc>
                <a:spcPct val="114000"/>
              </a:lnSpc>
              <a:spcBef>
                <a:spcPts val="1200"/>
              </a:spcBef>
              <a:buClr>
                <a:schemeClr val="accent6">
                  <a:lumMod val="50000"/>
                </a:schemeClr>
              </a:buClr>
              <a:buFont typeface="Wingdings" panose="05000000000000000000" pitchFamily="2" charset="2"/>
              <a:buChar char="Ø"/>
            </a:pPr>
            <a:r>
              <a:rPr lang="en-US" sz="2000" b="1" dirty="0" smtClean="0">
                <a:solidFill>
                  <a:schemeClr val="bg1"/>
                </a:solidFill>
              </a:rPr>
              <a:t>High School:  </a:t>
            </a:r>
          </a:p>
          <a:p>
            <a:pPr lvl="1">
              <a:lnSpc>
                <a:spcPct val="114000"/>
              </a:lnSpc>
              <a:spcBef>
                <a:spcPts val="0"/>
              </a:spcBef>
              <a:spcAft>
                <a:spcPts val="1200"/>
              </a:spcAft>
              <a:buFont typeface="Wingdings" panose="05000000000000000000" pitchFamily="2" charset="2"/>
              <a:buChar char="Ø"/>
            </a:pPr>
            <a:r>
              <a:rPr lang="en-US" sz="2000" b="1" dirty="0" smtClean="0">
                <a:solidFill>
                  <a:schemeClr val="bg1"/>
                </a:solidFill>
              </a:rPr>
              <a:t>Tami Valline  (Last Name A-G)</a:t>
            </a:r>
          </a:p>
          <a:p>
            <a:pPr lvl="1">
              <a:lnSpc>
                <a:spcPct val="114000"/>
              </a:lnSpc>
              <a:spcBef>
                <a:spcPts val="1200"/>
              </a:spcBef>
              <a:spcAft>
                <a:spcPts val="1200"/>
              </a:spcAft>
              <a:buFont typeface="Wingdings" panose="05000000000000000000" pitchFamily="2" charset="2"/>
              <a:buChar char="Ø"/>
            </a:pPr>
            <a:r>
              <a:rPr lang="en-US" sz="2000" b="1" dirty="0" smtClean="0">
                <a:solidFill>
                  <a:schemeClr val="bg1"/>
                </a:solidFill>
              </a:rPr>
              <a:t>Angelica Cardenas  (H-M)</a:t>
            </a:r>
          </a:p>
          <a:p>
            <a:pPr lvl="1">
              <a:lnSpc>
                <a:spcPct val="114000"/>
              </a:lnSpc>
              <a:spcBef>
                <a:spcPts val="1200"/>
              </a:spcBef>
              <a:spcAft>
                <a:spcPts val="1200"/>
              </a:spcAft>
              <a:buFont typeface="Wingdings" panose="05000000000000000000" pitchFamily="2" charset="2"/>
              <a:buChar char="Ø"/>
            </a:pPr>
            <a:r>
              <a:rPr lang="en-US" sz="2000" b="1" dirty="0" smtClean="0">
                <a:solidFill>
                  <a:schemeClr val="bg1"/>
                </a:solidFill>
              </a:rPr>
              <a:t>Anne Horgen (N-Z)</a:t>
            </a:r>
            <a:endParaRPr lang="en-US" sz="2000" b="1" dirty="0">
              <a:solidFill>
                <a:schemeClr val="bg1"/>
              </a:solidFill>
            </a:endParaRPr>
          </a:p>
        </p:txBody>
      </p:sp>
      <p:sp>
        <p:nvSpPr>
          <p:cNvPr id="4" name="Content Placeholder 3"/>
          <p:cNvSpPr>
            <a:spLocks noGrp="1"/>
          </p:cNvSpPr>
          <p:nvPr>
            <p:ph sz="half" idx="2"/>
          </p:nvPr>
        </p:nvSpPr>
        <p:spPr>
          <a:xfrm>
            <a:off x="5348472" y="1938760"/>
            <a:ext cx="6178379" cy="4346294"/>
          </a:xfrm>
          <a:solidFill>
            <a:schemeClr val="accent5">
              <a:lumMod val="20000"/>
              <a:lumOff val="80000"/>
            </a:schemeClr>
          </a:solidFill>
        </p:spPr>
        <p:txBody>
          <a:bodyPr>
            <a:noAutofit/>
          </a:bodyPr>
          <a:lstStyle/>
          <a:p>
            <a:pPr marL="0" indent="0" algn="ctr">
              <a:buNone/>
            </a:pPr>
            <a:r>
              <a:rPr lang="en-US" b="1" u="sng" dirty="0" smtClean="0">
                <a:solidFill>
                  <a:schemeClr val="bg1"/>
                </a:solidFill>
              </a:rPr>
              <a:t>Special Education</a:t>
            </a:r>
          </a:p>
          <a:p>
            <a:pPr>
              <a:buClr>
                <a:schemeClr val="accent6">
                  <a:lumMod val="50000"/>
                </a:schemeClr>
              </a:buClr>
              <a:buFont typeface="Wingdings" panose="05000000000000000000" pitchFamily="2" charset="2"/>
              <a:buChar char="Ø"/>
            </a:pPr>
            <a:r>
              <a:rPr lang="en-US" b="1" dirty="0" smtClean="0">
                <a:solidFill>
                  <a:schemeClr val="bg1"/>
                </a:solidFill>
              </a:rPr>
              <a:t>Building principals</a:t>
            </a:r>
          </a:p>
          <a:p>
            <a:pPr>
              <a:buClr>
                <a:schemeClr val="accent6">
                  <a:lumMod val="50000"/>
                </a:schemeClr>
              </a:buClr>
              <a:buFont typeface="Wingdings" panose="05000000000000000000" pitchFamily="2" charset="2"/>
              <a:buChar char="Ø"/>
            </a:pPr>
            <a:r>
              <a:rPr lang="en-US" b="1" dirty="0" smtClean="0">
                <a:solidFill>
                  <a:schemeClr val="bg1"/>
                </a:solidFill>
              </a:rPr>
              <a:t>Special Education Teachers</a:t>
            </a:r>
          </a:p>
          <a:p>
            <a:pPr>
              <a:buClr>
                <a:schemeClr val="accent6">
                  <a:lumMod val="50000"/>
                </a:schemeClr>
              </a:buClr>
              <a:buFont typeface="Wingdings" panose="05000000000000000000" pitchFamily="2" charset="2"/>
              <a:buChar char="Ø"/>
            </a:pPr>
            <a:r>
              <a:rPr lang="en-US" b="1" dirty="0" smtClean="0">
                <a:solidFill>
                  <a:schemeClr val="bg1"/>
                </a:solidFill>
              </a:rPr>
              <a:t>AEA team</a:t>
            </a:r>
          </a:p>
          <a:p>
            <a:pPr marL="625475" lvl="3">
              <a:buFont typeface="Wingdings" panose="05000000000000000000" pitchFamily="2" charset="2"/>
              <a:buChar char="Ø"/>
            </a:pPr>
            <a:r>
              <a:rPr lang="en-US" sz="1800" b="1" dirty="0" smtClean="0">
                <a:solidFill>
                  <a:schemeClr val="bg1"/>
                </a:solidFill>
              </a:rPr>
              <a:t>Lisa Brickman and Cathy Raine (Preschool)</a:t>
            </a:r>
          </a:p>
          <a:p>
            <a:pPr marL="625475" lvl="3">
              <a:buFont typeface="Wingdings" panose="05000000000000000000" pitchFamily="2" charset="2"/>
              <a:buChar char="Ø"/>
            </a:pPr>
            <a:r>
              <a:rPr lang="en-US" sz="1800" b="1" dirty="0">
                <a:solidFill>
                  <a:schemeClr val="bg1"/>
                </a:solidFill>
              </a:rPr>
              <a:t>Katie Eiben (Elementary and High School</a:t>
            </a:r>
            <a:r>
              <a:rPr lang="en-US" sz="1800" b="1" dirty="0" smtClean="0">
                <a:solidFill>
                  <a:schemeClr val="bg1"/>
                </a:solidFill>
              </a:rPr>
              <a:t>)</a:t>
            </a:r>
          </a:p>
          <a:p>
            <a:pPr marL="625475" lvl="3">
              <a:buFont typeface="Wingdings" panose="05000000000000000000" pitchFamily="2" charset="2"/>
              <a:buChar char="Ø"/>
            </a:pPr>
            <a:r>
              <a:rPr lang="en-US" sz="1800" b="1" dirty="0">
                <a:solidFill>
                  <a:schemeClr val="bg1"/>
                </a:solidFill>
              </a:rPr>
              <a:t>Tara Ingersoll (Middle </a:t>
            </a:r>
            <a:r>
              <a:rPr lang="en-US" sz="1800" b="1" dirty="0" smtClean="0">
                <a:solidFill>
                  <a:schemeClr val="bg1"/>
                </a:solidFill>
              </a:rPr>
              <a:t>School</a:t>
            </a:r>
            <a:r>
              <a:rPr lang="en-US" sz="1800" b="1" dirty="0">
                <a:solidFill>
                  <a:schemeClr val="bg1"/>
                </a:solidFill>
              </a:rPr>
              <a:t>)</a:t>
            </a:r>
            <a:endParaRPr lang="en-US" sz="1800" b="1" dirty="0" smtClean="0">
              <a:solidFill>
                <a:schemeClr val="bg1"/>
              </a:solidFill>
            </a:endParaRPr>
          </a:p>
          <a:p>
            <a:pPr marL="625475" lvl="3">
              <a:buFont typeface="Wingdings" panose="05000000000000000000" pitchFamily="2" charset="2"/>
              <a:buChar char="Ø"/>
            </a:pPr>
            <a:r>
              <a:rPr lang="en-US" sz="1800" b="1" dirty="0" smtClean="0">
                <a:solidFill>
                  <a:schemeClr val="bg1"/>
                </a:solidFill>
              </a:rPr>
              <a:t>Jen </a:t>
            </a:r>
            <a:r>
              <a:rPr lang="en-US" sz="1800" b="1" dirty="0">
                <a:solidFill>
                  <a:schemeClr val="bg1"/>
                </a:solidFill>
              </a:rPr>
              <a:t>Pargulski (</a:t>
            </a:r>
            <a:r>
              <a:rPr lang="en-US" sz="1800" b="1" dirty="0" smtClean="0">
                <a:solidFill>
                  <a:schemeClr val="bg1"/>
                </a:solidFill>
              </a:rPr>
              <a:t>Elementary and Middle School)</a:t>
            </a:r>
          </a:p>
          <a:p>
            <a:pPr marL="625475" lvl="3">
              <a:buFont typeface="Wingdings" panose="05000000000000000000" pitchFamily="2" charset="2"/>
              <a:buChar char="Ø"/>
            </a:pPr>
            <a:r>
              <a:rPr lang="en-US" sz="1800" b="1" dirty="0" smtClean="0">
                <a:solidFill>
                  <a:schemeClr val="bg1"/>
                </a:solidFill>
              </a:rPr>
              <a:t>Marcy Swalley (Elementary and High School)</a:t>
            </a:r>
          </a:p>
          <a:p>
            <a:pPr marL="625475" lvl="3">
              <a:buFont typeface="Wingdings" panose="05000000000000000000" pitchFamily="2" charset="2"/>
              <a:buChar char="Ø"/>
            </a:pPr>
            <a:r>
              <a:rPr lang="en-US" sz="1800" b="1" dirty="0" smtClean="0">
                <a:solidFill>
                  <a:schemeClr val="bg1"/>
                </a:solidFill>
              </a:rPr>
              <a:t>Judy Sofen and Anna Hastings (Speech)</a:t>
            </a:r>
          </a:p>
        </p:txBody>
      </p:sp>
    </p:spTree>
    <p:extLst>
      <p:ext uri="{BB962C8B-B14F-4D97-AF65-F5344CB8AC3E}">
        <p14:creationId xmlns:p14="http://schemas.microsoft.com/office/powerpoint/2010/main" val="2745298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07535" y="2338086"/>
            <a:ext cx="7870784" cy="3724096"/>
          </a:xfrm>
          <a:prstGeom prst="rect">
            <a:avLst/>
          </a:prstGeom>
          <a:noFill/>
        </p:spPr>
        <p:txBody>
          <a:bodyPr wrap="square" rtlCol="0">
            <a:spAutoFit/>
          </a:bodyPr>
          <a:lstStyle/>
          <a:p>
            <a:pPr>
              <a:spcBef>
                <a:spcPts val="1200"/>
              </a:spcBef>
              <a:spcAft>
                <a:spcPts val="1200"/>
              </a:spcAft>
            </a:pPr>
            <a:r>
              <a:rPr lang="en-US" sz="2800" b="1" dirty="0" smtClean="0">
                <a:solidFill>
                  <a:schemeClr val="bg1"/>
                </a:solidFill>
              </a:rPr>
              <a:t>Please stand up! Make sure there is room between you and your neighbor. </a:t>
            </a:r>
            <a:endParaRPr lang="en-US" sz="2800" b="1" dirty="0">
              <a:solidFill>
                <a:schemeClr val="bg1"/>
              </a:solidFill>
            </a:endParaRPr>
          </a:p>
          <a:p>
            <a:pPr>
              <a:spcBef>
                <a:spcPts val="1200"/>
              </a:spcBef>
              <a:spcAft>
                <a:spcPts val="1200"/>
              </a:spcAft>
            </a:pPr>
            <a:r>
              <a:rPr lang="en-US" sz="2800" b="1" dirty="0" smtClean="0">
                <a:solidFill>
                  <a:schemeClr val="bg1"/>
                </a:solidFill>
              </a:rPr>
              <a:t>Now, balance on one foot. </a:t>
            </a:r>
          </a:p>
          <a:p>
            <a:pPr>
              <a:spcBef>
                <a:spcPts val="1200"/>
              </a:spcBef>
              <a:spcAft>
                <a:spcPts val="1200"/>
              </a:spcAft>
            </a:pPr>
            <a:r>
              <a:rPr lang="en-US" sz="2800" b="1" dirty="0" smtClean="0">
                <a:solidFill>
                  <a:schemeClr val="bg1"/>
                </a:solidFill>
              </a:rPr>
              <a:t>Extend one arm in front and the other backwards. Then rotate your arms making a swimming motion.  Please do this three times, then switch feet and repeat.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79936" y="2767149"/>
            <a:ext cx="1716269" cy="3994226"/>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4983" y="1305684"/>
            <a:ext cx="2093389" cy="2560260"/>
          </a:xfrm>
          <a:prstGeom prst="rect">
            <a:avLst/>
          </a:prstGeom>
        </p:spPr>
      </p:pic>
      <p:sp>
        <p:nvSpPr>
          <p:cNvPr id="8" name="Oval Callout 7"/>
          <p:cNvSpPr/>
          <p:nvPr/>
        </p:nvSpPr>
        <p:spPr>
          <a:xfrm>
            <a:off x="2032653" y="183617"/>
            <a:ext cx="2805565" cy="1992424"/>
          </a:xfrm>
          <a:prstGeom prst="wedgeEllipseCallout">
            <a:avLst>
              <a:gd name="adj1" fmla="val -56662"/>
              <a:gd name="adj2" fmla="val 5373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101" b="1" dirty="0"/>
              <a:t>Now time for an energizing brain break!</a:t>
            </a:r>
          </a:p>
        </p:txBody>
      </p:sp>
    </p:spTree>
    <p:extLst>
      <p:ext uri="{BB962C8B-B14F-4D97-AF65-F5344CB8AC3E}">
        <p14:creationId xmlns:p14="http://schemas.microsoft.com/office/powerpoint/2010/main" val="343921587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36324" t="167102" r="43351" b="-173198"/>
          <a:stretch/>
        </p:blipFill>
        <p:spPr>
          <a:xfrm>
            <a:off x="3918720" y="348124"/>
            <a:ext cx="3657600" cy="10287000"/>
          </a:xfrm>
          <a:prstGeom prst="rect">
            <a:avLst/>
          </a:prstGeom>
        </p:spPr>
      </p:pic>
      <p:pic>
        <p:nvPicPr>
          <p:cNvPr id="8" name="Picture 7"/>
          <p:cNvPicPr>
            <a:picLocks noChangeAspect="1"/>
          </p:cNvPicPr>
          <p:nvPr/>
        </p:nvPicPr>
        <p:blipFill>
          <a:blip r:embed="rId4"/>
          <a:stretch>
            <a:fillRect/>
          </a:stretch>
        </p:blipFill>
        <p:spPr>
          <a:xfrm>
            <a:off x="2983832" y="1"/>
            <a:ext cx="5368649" cy="6858000"/>
          </a:xfrm>
          <a:prstGeom prst="rect">
            <a:avLst/>
          </a:prstGeom>
        </p:spPr>
      </p:pic>
      <p:sp>
        <p:nvSpPr>
          <p:cNvPr id="2" name="TextBox 1"/>
          <p:cNvSpPr txBox="1"/>
          <p:nvPr/>
        </p:nvSpPr>
        <p:spPr>
          <a:xfrm>
            <a:off x="320634" y="1021729"/>
            <a:ext cx="2505693" cy="3108543"/>
          </a:xfrm>
          <a:prstGeom prst="rect">
            <a:avLst/>
          </a:prstGeom>
          <a:noFill/>
        </p:spPr>
        <p:txBody>
          <a:bodyPr wrap="square" rtlCol="0">
            <a:spAutoFit/>
          </a:bodyPr>
          <a:lstStyle/>
          <a:p>
            <a:r>
              <a:rPr lang="en-US" sz="2800" b="1" dirty="0" smtClean="0">
                <a:solidFill>
                  <a:schemeClr val="accent6">
                    <a:lumMod val="50000"/>
                  </a:schemeClr>
                </a:solidFill>
              </a:rPr>
              <a:t>Professional Learning Framework</a:t>
            </a:r>
          </a:p>
          <a:p>
            <a:r>
              <a:rPr lang="en-US" sz="2800" b="1" dirty="0" smtClean="0">
                <a:solidFill>
                  <a:schemeClr val="accent6">
                    <a:lumMod val="50000"/>
                  </a:schemeClr>
                </a:solidFill>
              </a:rPr>
              <a:t>2016/17, 2017/18,</a:t>
            </a:r>
          </a:p>
          <a:p>
            <a:r>
              <a:rPr lang="en-US" sz="2800" b="1" dirty="0" smtClean="0">
                <a:solidFill>
                  <a:schemeClr val="accent6">
                    <a:lumMod val="50000"/>
                  </a:schemeClr>
                </a:solidFill>
              </a:rPr>
              <a:t>2018/19,</a:t>
            </a:r>
          </a:p>
          <a:p>
            <a:r>
              <a:rPr lang="en-US" sz="2800" b="1" dirty="0" smtClean="0">
                <a:solidFill>
                  <a:schemeClr val="accent6">
                    <a:lumMod val="50000"/>
                  </a:schemeClr>
                </a:solidFill>
              </a:rPr>
              <a:t>2019/20 …</a:t>
            </a:r>
            <a:endParaRPr lang="en-US" sz="2800" b="1" dirty="0">
              <a:solidFill>
                <a:schemeClr val="accent6">
                  <a:lumMod val="50000"/>
                </a:schemeClr>
              </a:solidFill>
            </a:endParaRPr>
          </a:p>
        </p:txBody>
      </p:sp>
    </p:spTree>
    <p:extLst>
      <p:ext uri="{BB962C8B-B14F-4D97-AF65-F5344CB8AC3E}">
        <p14:creationId xmlns:p14="http://schemas.microsoft.com/office/powerpoint/2010/main" val="118005582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36324" t="167102" r="43351" b="-173198"/>
          <a:stretch/>
        </p:blipFill>
        <p:spPr>
          <a:xfrm>
            <a:off x="3918720" y="348124"/>
            <a:ext cx="3657600" cy="10287000"/>
          </a:xfrm>
          <a:prstGeom prst="rect">
            <a:avLst/>
          </a:prstGeom>
        </p:spPr>
      </p:pic>
      <p:pic>
        <p:nvPicPr>
          <p:cNvPr id="8" name="Picture 7"/>
          <p:cNvPicPr>
            <a:picLocks noChangeAspect="1"/>
          </p:cNvPicPr>
          <p:nvPr/>
        </p:nvPicPr>
        <p:blipFill rotWithShape="1">
          <a:blip r:embed="rId4"/>
          <a:srcRect t="25263" b="37895"/>
          <a:stretch/>
        </p:blipFill>
        <p:spPr>
          <a:xfrm>
            <a:off x="421105" y="456408"/>
            <a:ext cx="11352539" cy="5342813"/>
          </a:xfrm>
          <a:prstGeom prst="rect">
            <a:avLst/>
          </a:prstGeom>
        </p:spPr>
      </p:pic>
    </p:spTree>
    <p:extLst>
      <p:ext uri="{BB962C8B-B14F-4D97-AF65-F5344CB8AC3E}">
        <p14:creationId xmlns:p14="http://schemas.microsoft.com/office/powerpoint/2010/main" val="410886098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36324" t="167102" r="43351" b="-173198"/>
          <a:stretch/>
        </p:blipFill>
        <p:spPr>
          <a:xfrm>
            <a:off x="3918720" y="348124"/>
            <a:ext cx="3657600" cy="10287000"/>
          </a:xfrm>
          <a:prstGeom prst="rect">
            <a:avLst/>
          </a:prstGeom>
        </p:spPr>
      </p:pic>
      <p:pic>
        <p:nvPicPr>
          <p:cNvPr id="8" name="Picture 7"/>
          <p:cNvPicPr>
            <a:picLocks noChangeAspect="1"/>
          </p:cNvPicPr>
          <p:nvPr/>
        </p:nvPicPr>
        <p:blipFill rotWithShape="1">
          <a:blip r:embed="rId4"/>
          <a:srcRect b="58597"/>
          <a:stretch/>
        </p:blipFill>
        <p:spPr>
          <a:xfrm>
            <a:off x="276726" y="348124"/>
            <a:ext cx="11534995" cy="6100802"/>
          </a:xfrm>
          <a:prstGeom prst="rect">
            <a:avLst/>
          </a:prstGeom>
        </p:spPr>
      </p:pic>
    </p:spTree>
    <p:extLst>
      <p:ext uri="{BB962C8B-B14F-4D97-AF65-F5344CB8AC3E}">
        <p14:creationId xmlns:p14="http://schemas.microsoft.com/office/powerpoint/2010/main" val="78042483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36324" t="167102" r="43351" b="-173198"/>
          <a:stretch/>
        </p:blipFill>
        <p:spPr>
          <a:xfrm>
            <a:off x="3918720" y="348124"/>
            <a:ext cx="3657600" cy="10287000"/>
          </a:xfrm>
          <a:prstGeom prst="rect">
            <a:avLst/>
          </a:prstGeom>
        </p:spPr>
      </p:pic>
      <p:pic>
        <p:nvPicPr>
          <p:cNvPr id="8" name="Picture 7"/>
          <p:cNvPicPr>
            <a:picLocks noChangeAspect="1"/>
          </p:cNvPicPr>
          <p:nvPr/>
        </p:nvPicPr>
        <p:blipFill rotWithShape="1">
          <a:blip r:embed="rId4"/>
          <a:srcRect t="42105"/>
          <a:stretch/>
        </p:blipFill>
        <p:spPr>
          <a:xfrm>
            <a:off x="1828801" y="202267"/>
            <a:ext cx="8999621" cy="6655733"/>
          </a:xfrm>
          <a:prstGeom prst="rect">
            <a:avLst/>
          </a:prstGeom>
        </p:spPr>
      </p:pic>
    </p:spTree>
    <p:extLst>
      <p:ext uri="{BB962C8B-B14F-4D97-AF65-F5344CB8AC3E}">
        <p14:creationId xmlns:p14="http://schemas.microsoft.com/office/powerpoint/2010/main" val="74900575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66528" y="1707194"/>
            <a:ext cx="5317189" cy="2170325"/>
          </a:xfrm>
          <a:solidFill>
            <a:schemeClr val="accent1">
              <a:lumMod val="20000"/>
              <a:lumOff val="80000"/>
            </a:schemeClr>
          </a:solidFill>
          <a:ln>
            <a:solidFill>
              <a:schemeClr val="tx2">
                <a:lumMod val="50000"/>
              </a:schemeClr>
            </a:solidFill>
          </a:ln>
        </p:spPr>
        <p:txBody>
          <a:bodyPr anchor="t">
            <a:normAutofit fontScale="85000" lnSpcReduction="10000"/>
          </a:bodyPr>
          <a:lstStyle/>
          <a:p>
            <a:pPr algn="ctr">
              <a:buClr>
                <a:schemeClr val="accent6">
                  <a:lumMod val="50000"/>
                </a:schemeClr>
              </a:buClr>
              <a:buFont typeface="Wingdings" panose="05000000000000000000" pitchFamily="2" charset="2"/>
              <a:buChar char="Ø"/>
            </a:pPr>
            <a:r>
              <a:rPr lang="en-US" sz="2400" b="1" u="sng" dirty="0">
                <a:solidFill>
                  <a:schemeClr val="accent6">
                    <a:lumMod val="50000"/>
                  </a:schemeClr>
                </a:solidFill>
                <a:cs typeface="Aharoni" panose="02010803020104030203" pitchFamily="2" charset="-79"/>
              </a:rPr>
              <a:t>District-level</a:t>
            </a:r>
          </a:p>
          <a:p>
            <a:pPr>
              <a:buClr>
                <a:schemeClr val="accent6">
                  <a:lumMod val="50000"/>
                </a:schemeClr>
              </a:buClr>
              <a:buFont typeface="Wingdings" panose="05000000000000000000" pitchFamily="2" charset="2"/>
              <a:buChar char="Ø"/>
            </a:pPr>
            <a:r>
              <a:rPr lang="en-US" sz="2400" b="1" dirty="0">
                <a:solidFill>
                  <a:schemeClr val="accent6">
                    <a:lumMod val="50000"/>
                  </a:schemeClr>
                </a:solidFill>
                <a:cs typeface="Aharoni" panose="02010803020104030203" pitchFamily="2" charset="-79"/>
              </a:rPr>
              <a:t>Safe, supportive learning environment</a:t>
            </a:r>
          </a:p>
          <a:p>
            <a:pPr>
              <a:buClr>
                <a:schemeClr val="accent6">
                  <a:lumMod val="50000"/>
                </a:schemeClr>
              </a:buClr>
              <a:buFont typeface="Wingdings" panose="05000000000000000000" pitchFamily="2" charset="2"/>
              <a:buChar char="Ø"/>
            </a:pPr>
            <a:r>
              <a:rPr lang="en-US" sz="2400" b="1" dirty="0" smtClean="0">
                <a:solidFill>
                  <a:schemeClr val="accent6">
                    <a:lumMod val="50000"/>
                  </a:schemeClr>
                </a:solidFill>
                <a:cs typeface="Aharoni" panose="02010803020104030203" pitchFamily="2" charset="-79"/>
              </a:rPr>
              <a:t>Ensure Learning! </a:t>
            </a:r>
          </a:p>
          <a:p>
            <a:pPr>
              <a:buClr>
                <a:schemeClr val="accent6">
                  <a:lumMod val="50000"/>
                </a:schemeClr>
              </a:buClr>
              <a:buFont typeface="Wingdings" panose="05000000000000000000" pitchFamily="2" charset="2"/>
              <a:buChar char="Ø"/>
            </a:pPr>
            <a:r>
              <a:rPr lang="en-US" sz="2400" b="1" dirty="0" smtClean="0">
                <a:solidFill>
                  <a:schemeClr val="accent6">
                    <a:lumMod val="50000"/>
                  </a:schemeClr>
                </a:solidFill>
                <a:cs typeface="Aharoni" panose="02010803020104030203" pitchFamily="2" charset="-79"/>
              </a:rPr>
              <a:t>Standards-referenced learning (SRL)</a:t>
            </a:r>
          </a:p>
          <a:p>
            <a:pPr>
              <a:buClr>
                <a:schemeClr val="accent6">
                  <a:lumMod val="50000"/>
                </a:schemeClr>
              </a:buClr>
              <a:buFont typeface="Wingdings" panose="05000000000000000000" pitchFamily="2" charset="2"/>
              <a:buChar char="Ø"/>
            </a:pPr>
            <a:r>
              <a:rPr lang="en-US" sz="2400" b="1" dirty="0" smtClean="0">
                <a:solidFill>
                  <a:schemeClr val="accent6">
                    <a:lumMod val="50000"/>
                  </a:schemeClr>
                </a:solidFill>
                <a:cs typeface="Aharoni" panose="02010803020104030203" pitchFamily="2" charset="-79"/>
              </a:rPr>
              <a:t>Content &amp; language objectives</a:t>
            </a:r>
          </a:p>
          <a:p>
            <a:pPr>
              <a:buClr>
                <a:schemeClr val="accent6">
                  <a:lumMod val="50000"/>
                </a:schemeClr>
              </a:buClr>
              <a:buFont typeface="Wingdings" panose="05000000000000000000" pitchFamily="2" charset="2"/>
              <a:buChar char="Ø"/>
            </a:pPr>
            <a:endParaRPr lang="en-US" sz="2400" b="1" dirty="0">
              <a:solidFill>
                <a:schemeClr val="accent6">
                  <a:lumMod val="50000"/>
                </a:schemeClr>
              </a:solidFill>
              <a:cs typeface="Aharoni" panose="02010803020104030203" pitchFamily="2" charset="-79"/>
            </a:endParaRPr>
          </a:p>
        </p:txBody>
      </p:sp>
      <p:sp>
        <p:nvSpPr>
          <p:cNvPr id="5" name="Content Placeholder 2"/>
          <p:cNvSpPr txBox="1">
            <a:spLocks/>
          </p:cNvSpPr>
          <p:nvPr/>
        </p:nvSpPr>
        <p:spPr>
          <a:xfrm>
            <a:off x="3703365" y="4289580"/>
            <a:ext cx="4843513" cy="1810401"/>
          </a:xfrm>
          <a:prstGeom prst="rect">
            <a:avLst/>
          </a:prstGeom>
          <a:solidFill>
            <a:schemeClr val="accent6">
              <a:lumMod val="20000"/>
              <a:lumOff val="80000"/>
            </a:schemeClr>
          </a:solidFill>
          <a:ln>
            <a:solidFill>
              <a:schemeClr val="tx2">
                <a:lumMod val="50000"/>
              </a:schemeClr>
            </a:solidFill>
          </a:ln>
        </p:spPr>
        <p:txBody>
          <a:bodyPr vert="horz">
            <a:no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lgn="ctr">
              <a:buNone/>
            </a:pPr>
            <a:r>
              <a:rPr lang="en-US" sz="2400" b="1" u="sng" dirty="0">
                <a:solidFill>
                  <a:schemeClr val="accent6">
                    <a:lumMod val="50000"/>
                  </a:schemeClr>
                </a:solidFill>
                <a:cs typeface="Aharoni" panose="02010803020104030203" pitchFamily="2" charset="-79"/>
              </a:rPr>
              <a:t>Middle School</a:t>
            </a:r>
          </a:p>
          <a:p>
            <a:pPr>
              <a:buClr>
                <a:schemeClr val="accent6">
                  <a:lumMod val="50000"/>
                </a:schemeClr>
              </a:buClr>
              <a:buSzPct val="80000"/>
              <a:buFont typeface="Wingdings" panose="05000000000000000000" pitchFamily="2" charset="2"/>
              <a:buChar char="Ø"/>
            </a:pPr>
            <a:r>
              <a:rPr lang="en-US" sz="2000" b="1" dirty="0" smtClean="0">
                <a:solidFill>
                  <a:schemeClr val="accent6">
                    <a:lumMod val="50000"/>
                  </a:schemeClr>
                </a:solidFill>
                <a:cs typeface="Aharoni" panose="02010803020104030203" pitchFamily="2" charset="-79"/>
              </a:rPr>
              <a:t>Capturing Kids Hearts</a:t>
            </a:r>
          </a:p>
          <a:p>
            <a:pPr>
              <a:buClr>
                <a:schemeClr val="accent6">
                  <a:lumMod val="50000"/>
                </a:schemeClr>
              </a:buClr>
              <a:buSzPct val="80000"/>
              <a:buFont typeface="Wingdings" panose="05000000000000000000" pitchFamily="2" charset="2"/>
              <a:buChar char="Ø"/>
            </a:pPr>
            <a:r>
              <a:rPr lang="en-US" sz="2000" b="1" dirty="0" smtClean="0">
                <a:solidFill>
                  <a:schemeClr val="accent6">
                    <a:lumMod val="50000"/>
                  </a:schemeClr>
                </a:solidFill>
                <a:cs typeface="Aharoni" panose="02010803020104030203" pitchFamily="2" charset="-79"/>
              </a:rPr>
              <a:t>Professional Learning Communities</a:t>
            </a:r>
          </a:p>
          <a:p>
            <a:pPr>
              <a:buClr>
                <a:schemeClr val="accent6">
                  <a:lumMod val="50000"/>
                </a:schemeClr>
              </a:buClr>
              <a:buSzPct val="80000"/>
              <a:buFont typeface="Wingdings" panose="05000000000000000000" pitchFamily="2" charset="2"/>
              <a:buChar char="Ø"/>
            </a:pPr>
            <a:r>
              <a:rPr lang="en-US" sz="2000" b="1" dirty="0" smtClean="0">
                <a:solidFill>
                  <a:schemeClr val="accent6">
                    <a:lumMod val="50000"/>
                  </a:schemeClr>
                </a:solidFill>
                <a:cs typeface="Aharoni" panose="02010803020104030203" pitchFamily="2" charset="-79"/>
              </a:rPr>
              <a:t>Standards-referenced learning</a:t>
            </a:r>
            <a:endParaRPr lang="en-US" sz="2000" b="1" dirty="0">
              <a:solidFill>
                <a:schemeClr val="accent6">
                  <a:lumMod val="50000"/>
                </a:schemeClr>
              </a:solidFill>
              <a:cs typeface="Aharoni" panose="02010803020104030203" pitchFamily="2" charset="-79"/>
            </a:endParaRPr>
          </a:p>
        </p:txBody>
      </p:sp>
      <p:sp>
        <p:nvSpPr>
          <p:cNvPr id="6" name="Content Placeholder 2"/>
          <p:cNvSpPr txBox="1">
            <a:spLocks/>
          </p:cNvSpPr>
          <p:nvPr/>
        </p:nvSpPr>
        <p:spPr>
          <a:xfrm>
            <a:off x="8977746" y="2509934"/>
            <a:ext cx="3002051" cy="3271332"/>
          </a:xfrm>
          <a:prstGeom prst="rect">
            <a:avLst/>
          </a:prstGeom>
          <a:solidFill>
            <a:schemeClr val="accent3">
              <a:lumMod val="20000"/>
              <a:lumOff val="80000"/>
            </a:schemeClr>
          </a:solidFill>
          <a:ln>
            <a:solidFill>
              <a:schemeClr val="tx2">
                <a:lumMod val="50000"/>
              </a:schemeClr>
            </a:solidFill>
          </a:ln>
        </p:spPr>
        <p:txBody>
          <a:bodyPr vert="horz">
            <a:no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lgn="ctr">
              <a:buNone/>
            </a:pPr>
            <a:r>
              <a:rPr lang="en-US" sz="2000" b="1" u="sng" dirty="0">
                <a:solidFill>
                  <a:schemeClr val="accent6">
                    <a:lumMod val="50000"/>
                  </a:schemeClr>
                </a:solidFill>
                <a:cs typeface="Aharoni" panose="02010803020104030203" pitchFamily="2" charset="-79"/>
              </a:rPr>
              <a:t>Elementary</a:t>
            </a:r>
          </a:p>
          <a:p>
            <a:pPr>
              <a:spcBef>
                <a:spcPts val="600"/>
              </a:spcBef>
              <a:spcAft>
                <a:spcPts val="600"/>
              </a:spcAft>
              <a:buClr>
                <a:schemeClr val="accent6">
                  <a:lumMod val="50000"/>
                </a:schemeClr>
              </a:buClr>
              <a:buSzPct val="80000"/>
              <a:buFont typeface="Wingdings" panose="05000000000000000000" pitchFamily="2" charset="2"/>
              <a:buChar char="Ø"/>
            </a:pPr>
            <a:r>
              <a:rPr lang="en-US" sz="2000" b="1" dirty="0" smtClean="0">
                <a:solidFill>
                  <a:schemeClr val="accent6">
                    <a:lumMod val="50000"/>
                  </a:schemeClr>
                </a:solidFill>
                <a:cs typeface="Aharoni" panose="02010803020104030203" pitchFamily="2" charset="-79"/>
              </a:rPr>
              <a:t>Capturing Kids Hearts (new)</a:t>
            </a:r>
          </a:p>
          <a:p>
            <a:pPr>
              <a:spcBef>
                <a:spcPts val="600"/>
              </a:spcBef>
              <a:spcAft>
                <a:spcPts val="600"/>
              </a:spcAft>
              <a:buClr>
                <a:schemeClr val="accent6">
                  <a:lumMod val="50000"/>
                </a:schemeClr>
              </a:buClr>
              <a:buSzPct val="80000"/>
              <a:buFont typeface="Wingdings" panose="05000000000000000000" pitchFamily="2" charset="2"/>
              <a:buChar char="Ø"/>
            </a:pPr>
            <a:r>
              <a:rPr lang="en-US" sz="2000" b="1" dirty="0" smtClean="0">
                <a:solidFill>
                  <a:schemeClr val="accent6">
                    <a:lumMod val="50000"/>
                  </a:schemeClr>
                </a:solidFill>
                <a:cs typeface="Aharoni" panose="02010803020104030203" pitchFamily="2" charset="-79"/>
              </a:rPr>
              <a:t>Professional Learning Communities</a:t>
            </a:r>
          </a:p>
          <a:p>
            <a:pPr>
              <a:spcBef>
                <a:spcPts val="600"/>
              </a:spcBef>
              <a:spcAft>
                <a:spcPts val="600"/>
              </a:spcAft>
              <a:buClr>
                <a:schemeClr val="accent6">
                  <a:lumMod val="50000"/>
                </a:schemeClr>
              </a:buClr>
              <a:buSzPct val="80000"/>
              <a:buFont typeface="Wingdings" panose="05000000000000000000" pitchFamily="2" charset="2"/>
              <a:buChar char="Ø"/>
            </a:pPr>
            <a:r>
              <a:rPr lang="en-US" sz="2000" b="1" dirty="0" smtClean="0">
                <a:solidFill>
                  <a:schemeClr val="accent6">
                    <a:lumMod val="50000"/>
                  </a:schemeClr>
                </a:solidFill>
                <a:cs typeface="Aharoni" panose="02010803020104030203" pitchFamily="2" charset="-79"/>
              </a:rPr>
              <a:t>Standards-referenced learning</a:t>
            </a:r>
          </a:p>
          <a:p>
            <a:pPr>
              <a:buFont typeface="Wingdings" panose="05000000000000000000" pitchFamily="2" charset="2"/>
              <a:buChar char="ü"/>
            </a:pPr>
            <a:endParaRPr lang="en-US" sz="2000" b="1" dirty="0">
              <a:solidFill>
                <a:schemeClr val="accent6">
                  <a:lumMod val="50000"/>
                </a:schemeClr>
              </a:solidFill>
              <a:cs typeface="Aharoni" panose="02010803020104030203" pitchFamily="2" charset="-79"/>
            </a:endParaRPr>
          </a:p>
        </p:txBody>
      </p:sp>
      <p:sp>
        <p:nvSpPr>
          <p:cNvPr id="7" name="Content Placeholder 2"/>
          <p:cNvSpPr txBox="1">
            <a:spLocks/>
          </p:cNvSpPr>
          <p:nvPr/>
        </p:nvSpPr>
        <p:spPr>
          <a:xfrm>
            <a:off x="336118" y="2203494"/>
            <a:ext cx="2797485" cy="4191594"/>
          </a:xfrm>
          <a:prstGeom prst="rect">
            <a:avLst/>
          </a:prstGeom>
          <a:solidFill>
            <a:schemeClr val="accent4">
              <a:lumMod val="20000"/>
              <a:lumOff val="80000"/>
            </a:schemeClr>
          </a:solidFill>
          <a:ln>
            <a:solidFill>
              <a:schemeClr val="tx2">
                <a:lumMod val="50000"/>
              </a:schemeClr>
            </a:solidFill>
          </a:ln>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lgn="ctr">
              <a:buNone/>
            </a:pPr>
            <a:r>
              <a:rPr lang="en-US" sz="2400" b="1" u="sng" dirty="0">
                <a:solidFill>
                  <a:schemeClr val="accent6">
                    <a:lumMod val="50000"/>
                  </a:schemeClr>
                </a:solidFill>
                <a:cs typeface="Aharoni" panose="02010803020104030203" pitchFamily="2" charset="-79"/>
              </a:rPr>
              <a:t>High School</a:t>
            </a:r>
          </a:p>
          <a:p>
            <a:pPr>
              <a:spcBef>
                <a:spcPts val="1200"/>
              </a:spcBef>
              <a:spcAft>
                <a:spcPts val="1200"/>
              </a:spcAft>
              <a:buClr>
                <a:schemeClr val="accent6">
                  <a:lumMod val="50000"/>
                </a:schemeClr>
              </a:buClr>
              <a:buSzPct val="80000"/>
              <a:buFont typeface="Wingdings" panose="05000000000000000000" pitchFamily="2" charset="2"/>
              <a:buChar char="Ø"/>
            </a:pPr>
            <a:r>
              <a:rPr lang="en-US" sz="2000" b="1" dirty="0" smtClean="0">
                <a:solidFill>
                  <a:schemeClr val="accent6">
                    <a:lumMod val="50000"/>
                  </a:schemeClr>
                </a:solidFill>
                <a:cs typeface="Aharoni" panose="02010803020104030203" pitchFamily="2" charset="-79"/>
              </a:rPr>
              <a:t>Capturing Kids Hearts</a:t>
            </a:r>
          </a:p>
          <a:p>
            <a:pPr>
              <a:spcBef>
                <a:spcPts val="1200"/>
              </a:spcBef>
              <a:spcAft>
                <a:spcPts val="1200"/>
              </a:spcAft>
              <a:buClr>
                <a:schemeClr val="accent6">
                  <a:lumMod val="50000"/>
                </a:schemeClr>
              </a:buClr>
              <a:buSzPct val="80000"/>
              <a:buFont typeface="Wingdings" panose="05000000000000000000" pitchFamily="2" charset="2"/>
              <a:buChar char="Ø"/>
            </a:pPr>
            <a:r>
              <a:rPr lang="en-US" sz="2000" b="1" dirty="0" smtClean="0">
                <a:solidFill>
                  <a:schemeClr val="accent6">
                    <a:lumMod val="50000"/>
                  </a:schemeClr>
                </a:solidFill>
                <a:cs typeface="Aharoni" panose="02010803020104030203" pitchFamily="2" charset="-79"/>
              </a:rPr>
              <a:t>Professional Learning Communities</a:t>
            </a:r>
          </a:p>
          <a:p>
            <a:pPr>
              <a:spcBef>
                <a:spcPts val="1200"/>
              </a:spcBef>
              <a:spcAft>
                <a:spcPts val="1200"/>
              </a:spcAft>
              <a:buClr>
                <a:schemeClr val="accent6">
                  <a:lumMod val="50000"/>
                </a:schemeClr>
              </a:buClr>
              <a:buSzPct val="80000"/>
              <a:buFont typeface="Wingdings" panose="05000000000000000000" pitchFamily="2" charset="2"/>
              <a:buChar char="Ø"/>
            </a:pPr>
            <a:r>
              <a:rPr lang="en-US" sz="2000" b="1" dirty="0" smtClean="0">
                <a:solidFill>
                  <a:schemeClr val="accent6">
                    <a:lumMod val="50000"/>
                  </a:schemeClr>
                </a:solidFill>
                <a:cs typeface="Aharoni" panose="02010803020104030203" pitchFamily="2" charset="-79"/>
              </a:rPr>
              <a:t>SRL: Use formative assessment &amp; respond to that evidence</a:t>
            </a:r>
            <a:endParaRPr lang="en-US" sz="2000" b="1" dirty="0">
              <a:solidFill>
                <a:schemeClr val="accent6">
                  <a:lumMod val="50000"/>
                </a:schemeClr>
              </a:solidFill>
              <a:cs typeface="Aharoni" panose="02010803020104030203" pitchFamily="2" charset="-79"/>
            </a:endParaRPr>
          </a:p>
        </p:txBody>
      </p:sp>
      <p:sp>
        <p:nvSpPr>
          <p:cNvPr id="8" name="Title 1"/>
          <p:cNvSpPr txBox="1">
            <a:spLocks/>
          </p:cNvSpPr>
          <p:nvPr/>
        </p:nvSpPr>
        <p:spPr>
          <a:xfrm>
            <a:off x="1873756" y="769293"/>
            <a:ext cx="8305800" cy="762000"/>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000" b="1" cap="none" dirty="0" smtClean="0">
                <a:solidFill>
                  <a:schemeClr val="bg2"/>
                </a:solidFill>
                <a:latin typeface="Adobe Caslon Pro Bold" panose="0205070206050A020403" pitchFamily="18" charset="0"/>
              </a:rPr>
              <a:t>Professional learning 2019-20</a:t>
            </a:r>
            <a:endParaRPr lang="en-US" sz="4000" b="1" cap="none" dirty="0">
              <a:solidFill>
                <a:schemeClr val="bg2"/>
              </a:solidFill>
              <a:latin typeface="Adobe Caslon Pro Bold" panose="0205070206050A020403" pitchFamily="18" charset="0"/>
            </a:endParaRPr>
          </a:p>
        </p:txBody>
      </p:sp>
    </p:spTree>
    <p:extLst>
      <p:ext uri="{BB962C8B-B14F-4D97-AF65-F5344CB8AC3E}">
        <p14:creationId xmlns:p14="http://schemas.microsoft.com/office/powerpoint/2010/main" val="4225374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randombar(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5"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randombar(vertic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873" y="579430"/>
            <a:ext cx="9913381" cy="832682"/>
          </a:xfrm>
        </p:spPr>
        <p:txBody>
          <a:bodyPr/>
          <a:lstStyle/>
          <a:p>
            <a:pPr algn="ctr"/>
            <a:r>
              <a:rPr lang="en-US" b="1" dirty="0" smtClean="0">
                <a:solidFill>
                  <a:schemeClr val="accent4">
                    <a:lumMod val="50000"/>
                  </a:schemeClr>
                </a:solidFill>
                <a:latin typeface="Adobe Caslon Pro Bold" panose="0205070206050A020403" pitchFamily="18" charset="0"/>
              </a:rPr>
              <a:t>Safe Supportive Learning Environment</a:t>
            </a:r>
            <a:endParaRPr lang="en-US" sz="2000" b="1" dirty="0">
              <a:solidFill>
                <a:schemeClr val="accent4">
                  <a:lumMod val="50000"/>
                </a:schemeClr>
              </a:solidFill>
              <a:latin typeface="Adobe Caslon Pro Bold" panose="0205070206050A020403" pitchFamily="18" charset="0"/>
            </a:endParaRPr>
          </a:p>
        </p:txBody>
      </p:sp>
      <p:sp>
        <p:nvSpPr>
          <p:cNvPr id="4" name="Rectangle 3"/>
          <p:cNvSpPr txBox="1">
            <a:spLocks noChangeArrowheads="1"/>
          </p:cNvSpPr>
          <p:nvPr/>
        </p:nvSpPr>
        <p:spPr>
          <a:xfrm>
            <a:off x="731873" y="2042906"/>
            <a:ext cx="10632812" cy="3291671"/>
          </a:xfrm>
          <a:prstGeom prst="rect">
            <a:avLst/>
          </a:prstGeom>
          <a:solidFill>
            <a:srgbClr val="FCFDFA"/>
          </a:solidFill>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a:spcBef>
                <a:spcPts val="600"/>
              </a:spcBef>
              <a:spcAft>
                <a:spcPts val="600"/>
              </a:spcAft>
            </a:pPr>
            <a:r>
              <a:rPr lang="en-US" sz="2800" b="1" dirty="0" smtClean="0">
                <a:solidFill>
                  <a:schemeClr val="accent6">
                    <a:lumMod val="50000"/>
                  </a:schemeClr>
                </a:solidFill>
              </a:rPr>
              <a:t>Capturing Kids Hearts will become consistent across the district. </a:t>
            </a:r>
          </a:p>
          <a:p>
            <a:pPr>
              <a:spcBef>
                <a:spcPts val="600"/>
              </a:spcBef>
              <a:spcAft>
                <a:spcPts val="600"/>
              </a:spcAft>
            </a:pPr>
            <a:r>
              <a:rPr lang="en-US" sz="2800" b="1" dirty="0" smtClean="0">
                <a:solidFill>
                  <a:schemeClr val="accent6">
                    <a:lumMod val="50000"/>
                  </a:schemeClr>
                </a:solidFill>
              </a:rPr>
              <a:t>Elementary – Positive Behavioral Interventions &amp; Support; classroom meetings</a:t>
            </a:r>
          </a:p>
          <a:p>
            <a:pPr>
              <a:spcBef>
                <a:spcPts val="600"/>
              </a:spcBef>
              <a:spcAft>
                <a:spcPts val="600"/>
              </a:spcAft>
            </a:pPr>
            <a:r>
              <a:rPr lang="en-US" sz="2800" b="1" dirty="0" smtClean="0">
                <a:solidFill>
                  <a:schemeClr val="accent6">
                    <a:lumMod val="50000"/>
                  </a:schemeClr>
                </a:solidFill>
              </a:rPr>
              <a:t>Middle School - Jay Feathers, advisory</a:t>
            </a:r>
          </a:p>
          <a:p>
            <a:pPr>
              <a:spcBef>
                <a:spcPts val="600"/>
              </a:spcBef>
              <a:spcAft>
                <a:spcPts val="600"/>
              </a:spcAft>
            </a:pPr>
            <a:r>
              <a:rPr lang="en-US" sz="2800" b="1" dirty="0" smtClean="0">
                <a:solidFill>
                  <a:schemeClr val="accent6">
                    <a:lumMod val="50000"/>
                  </a:schemeClr>
                </a:solidFill>
              </a:rPr>
              <a:t>High School - Advisory</a:t>
            </a:r>
            <a:endParaRPr lang="en-US" sz="2800" b="1" dirty="0">
              <a:solidFill>
                <a:schemeClr val="accent6">
                  <a:lumMod val="50000"/>
                </a:schemeClr>
              </a:solidFill>
            </a:endParaRPr>
          </a:p>
          <a:p>
            <a:pPr>
              <a:spcBef>
                <a:spcPts val="600"/>
              </a:spcBef>
              <a:spcAft>
                <a:spcPts val="600"/>
              </a:spcAft>
            </a:pPr>
            <a:endParaRPr lang="en-US" sz="2800" b="1" dirty="0">
              <a:solidFill>
                <a:schemeClr val="accent6">
                  <a:lumMod val="50000"/>
                </a:schemeClr>
              </a:solidFill>
            </a:endParaRPr>
          </a:p>
        </p:txBody>
      </p:sp>
      <p:pic>
        <p:nvPicPr>
          <p:cNvPr id="5" name="Picture 4"/>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13299" b="16146"/>
          <a:stretch/>
        </p:blipFill>
        <p:spPr>
          <a:xfrm>
            <a:off x="7801337" y="4896091"/>
            <a:ext cx="4279980" cy="1956122"/>
          </a:xfrm>
          <a:prstGeom prst="rect">
            <a:avLst/>
          </a:prstGeom>
        </p:spPr>
      </p:pic>
    </p:spTree>
    <p:extLst>
      <p:ext uri="{BB962C8B-B14F-4D97-AF65-F5344CB8AC3E}">
        <p14:creationId xmlns:p14="http://schemas.microsoft.com/office/powerpoint/2010/main" val="114321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500"/>
                                        <p:tgtEl>
                                          <p:spTgt spid="4">
                                            <p:bg/>
                                          </p:spTgt>
                                        </p:tgtEl>
                                      </p:cBhvr>
                                    </p:animEffect>
                                  </p:childTnLst>
                                </p:cTn>
                              </p:par>
                              <p:par>
                                <p:cTn id="8" presetID="2" presetClass="entr" presetSubtype="12"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 calcmode="lin" valueType="num">
                                      <p:cBhvr additive="base">
                                        <p:cTn id="10"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11" dur="500" fill="hold"/>
                                        <p:tgtEl>
                                          <p:spTgt spid="4">
                                            <p:txEl>
                                              <p:pRg st="0" end="0"/>
                                            </p:txEl>
                                          </p:spTgt>
                                        </p:tgtEl>
                                        <p:attrNameLst>
                                          <p:attrName>ppt_y</p:attrName>
                                        </p:attrNameLst>
                                      </p:cBhvr>
                                      <p:tavLst>
                                        <p:tav tm="0">
                                          <p:val>
                                            <p:strVal val="1+#ppt_h/2"/>
                                          </p:val>
                                        </p:tav>
                                        <p:tav tm="100000">
                                          <p:val>
                                            <p:strVal val="#ppt_y"/>
                                          </p:val>
                                        </p:tav>
                                      </p:tavLst>
                                    </p:anim>
                                  </p:childTnLst>
                                </p:cTn>
                              </p:par>
                              <p:par>
                                <p:cTn id="12" presetID="2" presetClass="entr" presetSubtype="12" fill="hold" grpId="0" nodeType="with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additive="base">
                                        <p:cTn id="14" dur="5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15"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6" presetID="2" presetClass="entr" presetSubtype="12" fill="hold" grpId="0" nodeType="withEffect">
                                  <p:stCondLst>
                                    <p:cond delay="0"/>
                                  </p:stCondLst>
                                  <p:childTnLst>
                                    <p:set>
                                      <p:cBhvr>
                                        <p:cTn id="17" dur="1" fill="hold">
                                          <p:stCondLst>
                                            <p:cond delay="0"/>
                                          </p:stCondLst>
                                        </p:cTn>
                                        <p:tgtEl>
                                          <p:spTgt spid="4">
                                            <p:txEl>
                                              <p:pRg st="2" end="2"/>
                                            </p:txEl>
                                          </p:spTgt>
                                        </p:tgtEl>
                                        <p:attrNameLst>
                                          <p:attrName>style.visibility</p:attrName>
                                        </p:attrNameLst>
                                      </p:cBhvr>
                                      <p:to>
                                        <p:strVal val="visible"/>
                                      </p:to>
                                    </p:set>
                                    <p:anim calcmode="lin" valueType="num">
                                      <p:cBhvr additive="base">
                                        <p:cTn id="18" dur="5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4">
                                            <p:txEl>
                                              <p:pRg st="2" end="2"/>
                                            </p:txEl>
                                          </p:spTgt>
                                        </p:tgtEl>
                                        <p:attrNameLst>
                                          <p:attrName>ppt_y</p:attrName>
                                        </p:attrNameLst>
                                      </p:cBhvr>
                                      <p:tavLst>
                                        <p:tav tm="0">
                                          <p:val>
                                            <p:strVal val="1+#ppt_h/2"/>
                                          </p:val>
                                        </p:tav>
                                        <p:tav tm="100000">
                                          <p:val>
                                            <p:strVal val="#ppt_y"/>
                                          </p:val>
                                        </p:tav>
                                      </p:tavLst>
                                    </p:anim>
                                  </p:childTnLst>
                                </p:cTn>
                              </p:par>
                              <p:par>
                                <p:cTn id="20" presetID="2" presetClass="entr" presetSubtype="12" fill="hold" grpId="0" nodeType="with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 calcmode="lin" valueType="num">
                                      <p:cBhvr additive="base">
                                        <p:cTn id="22" dur="500" fill="hold"/>
                                        <p:tgtEl>
                                          <p:spTgt spid="4">
                                            <p:txEl>
                                              <p:pRg st="3" end="3"/>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9" name="Google Shape;309;p39"/>
          <p:cNvSpPr txBox="1">
            <a:spLocks noGrp="1"/>
          </p:cNvSpPr>
          <p:nvPr>
            <p:ph type="body" idx="1"/>
          </p:nvPr>
        </p:nvSpPr>
        <p:spPr>
          <a:xfrm>
            <a:off x="646111" y="1675436"/>
            <a:ext cx="9872871" cy="4038600"/>
          </a:xfrm>
          <a:prstGeom prst="rect">
            <a:avLst/>
          </a:prstGeom>
          <a:solidFill>
            <a:schemeClr val="accent1">
              <a:lumMod val="20000"/>
              <a:lumOff val="80000"/>
            </a:schemeClr>
          </a:solidFill>
          <a:ln>
            <a:noFill/>
          </a:ln>
        </p:spPr>
        <p:txBody>
          <a:bodyPr spcFirstLastPara="1" wrap="square" lIns="91425" tIns="45700" rIns="91425" bIns="45700" anchor="t" anchorCtr="0">
            <a:noAutofit/>
          </a:bodyPr>
          <a:lstStyle/>
          <a:p>
            <a:pPr marL="502919" lvl="0" indent="-457200" algn="l" rtl="0">
              <a:lnSpc>
                <a:spcPct val="80000"/>
              </a:lnSpc>
              <a:spcBef>
                <a:spcPts val="0"/>
              </a:spcBef>
              <a:spcAft>
                <a:spcPts val="0"/>
              </a:spcAft>
              <a:buClr>
                <a:schemeClr val="accent6">
                  <a:lumMod val="50000"/>
                </a:schemeClr>
              </a:buClr>
              <a:buSzPts val="1760"/>
              <a:buAutoNum type="arabicPeriod"/>
            </a:pPr>
            <a:endParaRPr lang="en-US" b="1" dirty="0" smtClean="0">
              <a:solidFill>
                <a:schemeClr val="accent6">
                  <a:lumMod val="50000"/>
                </a:schemeClr>
              </a:solidFill>
            </a:endParaRPr>
          </a:p>
          <a:p>
            <a:pPr marL="502919" lvl="0" indent="-457200" algn="l" rtl="0">
              <a:lnSpc>
                <a:spcPct val="80000"/>
              </a:lnSpc>
              <a:spcBef>
                <a:spcPts val="0"/>
              </a:spcBef>
              <a:spcAft>
                <a:spcPts val="0"/>
              </a:spcAft>
              <a:buClr>
                <a:schemeClr val="accent6">
                  <a:lumMod val="50000"/>
                </a:schemeClr>
              </a:buClr>
              <a:buSzPts val="1760"/>
              <a:buAutoNum type="arabicPeriod"/>
            </a:pPr>
            <a:r>
              <a:rPr lang="en-US" b="1" dirty="0" smtClean="0">
                <a:solidFill>
                  <a:schemeClr val="accent6">
                    <a:lumMod val="50000"/>
                  </a:schemeClr>
                </a:solidFill>
              </a:rPr>
              <a:t>Performance </a:t>
            </a:r>
            <a:r>
              <a:rPr lang="en-US" b="1" dirty="0">
                <a:solidFill>
                  <a:schemeClr val="accent6">
                    <a:lumMod val="50000"/>
                  </a:schemeClr>
                </a:solidFill>
              </a:rPr>
              <a:t>Level Descriptors (PLD) drafted based on the Iowa Core Standards. </a:t>
            </a:r>
            <a:endParaRPr b="1" dirty="0">
              <a:solidFill>
                <a:schemeClr val="accent6">
                  <a:lumMod val="50000"/>
                </a:schemeClr>
              </a:solidFill>
            </a:endParaRPr>
          </a:p>
          <a:p>
            <a:pPr marL="502919" lvl="0" indent="-457200" algn="l" rtl="0">
              <a:lnSpc>
                <a:spcPct val="80000"/>
              </a:lnSpc>
              <a:spcBef>
                <a:spcPts val="1400"/>
              </a:spcBef>
              <a:spcAft>
                <a:spcPts val="0"/>
              </a:spcAft>
              <a:buClr>
                <a:schemeClr val="accent6">
                  <a:lumMod val="50000"/>
                </a:schemeClr>
              </a:buClr>
              <a:buSzPts val="1760"/>
              <a:buAutoNum type="arabicPeriod"/>
            </a:pPr>
            <a:r>
              <a:rPr lang="en-US" b="1" dirty="0">
                <a:solidFill>
                  <a:schemeClr val="accent6">
                    <a:lumMod val="50000"/>
                  </a:schemeClr>
                </a:solidFill>
              </a:rPr>
              <a:t>Period of public comment (March - April)</a:t>
            </a:r>
            <a:endParaRPr b="1" dirty="0">
              <a:solidFill>
                <a:schemeClr val="accent6">
                  <a:lumMod val="50000"/>
                </a:schemeClr>
              </a:solidFill>
            </a:endParaRPr>
          </a:p>
          <a:p>
            <a:pPr marL="502919" lvl="0" indent="-457200" algn="l" rtl="0">
              <a:lnSpc>
                <a:spcPct val="80000"/>
              </a:lnSpc>
              <a:spcBef>
                <a:spcPts val="1400"/>
              </a:spcBef>
              <a:spcAft>
                <a:spcPts val="0"/>
              </a:spcAft>
              <a:buClr>
                <a:schemeClr val="accent6">
                  <a:lumMod val="50000"/>
                </a:schemeClr>
              </a:buClr>
              <a:buSzPts val="1760"/>
              <a:buAutoNum type="arabicPeriod"/>
            </a:pPr>
            <a:r>
              <a:rPr lang="en-US" b="1" dirty="0">
                <a:solidFill>
                  <a:schemeClr val="accent6">
                    <a:lumMod val="50000"/>
                  </a:schemeClr>
                </a:solidFill>
              </a:rPr>
              <a:t>Review by panel of Iowa educators (April 27)</a:t>
            </a:r>
            <a:endParaRPr b="1" dirty="0">
              <a:solidFill>
                <a:schemeClr val="accent6">
                  <a:lumMod val="50000"/>
                </a:schemeClr>
              </a:solidFill>
            </a:endParaRPr>
          </a:p>
          <a:p>
            <a:pPr marL="502919" lvl="0" indent="-457200" algn="l" rtl="0">
              <a:lnSpc>
                <a:spcPct val="80000"/>
              </a:lnSpc>
              <a:spcBef>
                <a:spcPts val="1400"/>
              </a:spcBef>
              <a:spcAft>
                <a:spcPts val="0"/>
              </a:spcAft>
              <a:buClr>
                <a:schemeClr val="accent6">
                  <a:lumMod val="50000"/>
                </a:schemeClr>
              </a:buClr>
              <a:buSzPts val="1760"/>
              <a:buAutoNum type="arabicPeriod"/>
            </a:pPr>
            <a:r>
              <a:rPr lang="en-US" b="1" dirty="0">
                <a:solidFill>
                  <a:schemeClr val="accent6">
                    <a:lumMod val="50000"/>
                  </a:schemeClr>
                </a:solidFill>
              </a:rPr>
              <a:t>PLDs revised (May – June)</a:t>
            </a:r>
            <a:endParaRPr b="1" dirty="0">
              <a:solidFill>
                <a:schemeClr val="accent6">
                  <a:lumMod val="50000"/>
                </a:schemeClr>
              </a:solidFill>
            </a:endParaRPr>
          </a:p>
          <a:p>
            <a:pPr marL="502919" lvl="0" indent="-457200" algn="l" rtl="0">
              <a:lnSpc>
                <a:spcPct val="80000"/>
              </a:lnSpc>
              <a:spcBef>
                <a:spcPts val="1400"/>
              </a:spcBef>
              <a:spcAft>
                <a:spcPts val="0"/>
              </a:spcAft>
              <a:buClr>
                <a:schemeClr val="accent6">
                  <a:lumMod val="50000"/>
                </a:schemeClr>
              </a:buClr>
              <a:buSzPts val="1760"/>
              <a:buAutoNum type="arabicPeriod"/>
            </a:pPr>
            <a:r>
              <a:rPr lang="en-US" b="1" dirty="0">
                <a:solidFill>
                  <a:schemeClr val="accent6">
                    <a:lumMod val="50000"/>
                  </a:schemeClr>
                </a:solidFill>
              </a:rPr>
              <a:t>Standard setting study (July)</a:t>
            </a:r>
            <a:endParaRPr b="1" dirty="0">
              <a:solidFill>
                <a:schemeClr val="accent6">
                  <a:lumMod val="50000"/>
                </a:schemeClr>
              </a:solidFill>
            </a:endParaRPr>
          </a:p>
          <a:p>
            <a:pPr marL="502919" lvl="0" indent="-457200" algn="l" rtl="0">
              <a:lnSpc>
                <a:spcPct val="80000"/>
              </a:lnSpc>
              <a:spcBef>
                <a:spcPts val="1400"/>
              </a:spcBef>
              <a:spcAft>
                <a:spcPts val="0"/>
              </a:spcAft>
              <a:buClr>
                <a:schemeClr val="accent6">
                  <a:lumMod val="50000"/>
                </a:schemeClr>
              </a:buClr>
              <a:buSzPts val="1760"/>
              <a:buAutoNum type="arabicPeriod"/>
            </a:pPr>
            <a:r>
              <a:rPr lang="en-US" b="1" dirty="0">
                <a:solidFill>
                  <a:schemeClr val="accent6">
                    <a:lumMod val="50000"/>
                  </a:schemeClr>
                </a:solidFill>
              </a:rPr>
              <a:t>Results summarized (August)</a:t>
            </a:r>
            <a:endParaRPr b="1" dirty="0">
              <a:solidFill>
                <a:schemeClr val="accent6">
                  <a:lumMod val="50000"/>
                </a:schemeClr>
              </a:solidFill>
            </a:endParaRPr>
          </a:p>
          <a:p>
            <a:pPr marL="502919" lvl="0" indent="-457200" algn="l" rtl="0">
              <a:lnSpc>
                <a:spcPct val="80000"/>
              </a:lnSpc>
              <a:spcBef>
                <a:spcPts val="1400"/>
              </a:spcBef>
              <a:spcAft>
                <a:spcPts val="0"/>
              </a:spcAft>
              <a:buClr>
                <a:schemeClr val="accent6">
                  <a:lumMod val="50000"/>
                </a:schemeClr>
              </a:buClr>
              <a:buSzPts val="1760"/>
              <a:buAutoNum type="arabicPeriod"/>
            </a:pPr>
            <a:r>
              <a:rPr lang="en-US" b="1" dirty="0">
                <a:solidFill>
                  <a:schemeClr val="accent6">
                    <a:lumMod val="50000"/>
                  </a:schemeClr>
                </a:solidFill>
              </a:rPr>
              <a:t>Review by State Board of Education (September)</a:t>
            </a:r>
            <a:endParaRPr b="1" dirty="0">
              <a:solidFill>
                <a:schemeClr val="accent6">
                  <a:lumMod val="50000"/>
                </a:schemeClr>
              </a:solidFill>
            </a:endParaRPr>
          </a:p>
          <a:p>
            <a:pPr marL="502919" lvl="0" indent="-457200" algn="l" rtl="0">
              <a:lnSpc>
                <a:spcPct val="80000"/>
              </a:lnSpc>
              <a:spcBef>
                <a:spcPts val="1400"/>
              </a:spcBef>
              <a:spcAft>
                <a:spcPts val="0"/>
              </a:spcAft>
              <a:buClr>
                <a:schemeClr val="accent6">
                  <a:lumMod val="50000"/>
                </a:schemeClr>
              </a:buClr>
              <a:buSzPts val="1760"/>
              <a:buAutoNum type="arabicPeriod"/>
            </a:pPr>
            <a:r>
              <a:rPr lang="en-US" b="1" dirty="0">
                <a:solidFill>
                  <a:schemeClr val="accent6">
                    <a:lumMod val="50000"/>
                  </a:schemeClr>
                </a:solidFill>
              </a:rPr>
              <a:t>If approved, reports generated (October)</a:t>
            </a:r>
            <a:endParaRPr b="1" dirty="0">
              <a:solidFill>
                <a:schemeClr val="accent6">
                  <a:lumMod val="50000"/>
                </a:schemeClr>
              </a:solidFill>
            </a:endParaRPr>
          </a:p>
          <a:p>
            <a:pPr marL="502919" lvl="0" indent="-345440" algn="l" rtl="0">
              <a:lnSpc>
                <a:spcPct val="80000"/>
              </a:lnSpc>
              <a:spcBef>
                <a:spcPts val="1400"/>
              </a:spcBef>
              <a:spcAft>
                <a:spcPts val="0"/>
              </a:spcAft>
              <a:buClr>
                <a:schemeClr val="accent6">
                  <a:lumMod val="50000"/>
                </a:schemeClr>
              </a:buClr>
              <a:buSzPts val="1760"/>
              <a:buNone/>
            </a:pPr>
            <a:endParaRPr b="1" dirty="0">
              <a:solidFill>
                <a:schemeClr val="accent6">
                  <a:lumMod val="50000"/>
                </a:schemeClr>
              </a:solidFill>
            </a:endParaRPr>
          </a:p>
        </p:txBody>
      </p:sp>
      <p:sp>
        <p:nvSpPr>
          <p:cNvPr id="5" name="Title 1"/>
          <p:cNvSpPr>
            <a:spLocks noGrp="1"/>
          </p:cNvSpPr>
          <p:nvPr>
            <p:ph type="title"/>
          </p:nvPr>
        </p:nvSpPr>
        <p:spPr>
          <a:xfrm>
            <a:off x="646111" y="610331"/>
            <a:ext cx="9470161" cy="762624"/>
          </a:xfrm>
        </p:spPr>
        <p:txBody>
          <a:bodyPr/>
          <a:lstStyle/>
          <a:p>
            <a:r>
              <a:rPr lang="en-US" sz="3600" b="1" dirty="0" smtClean="0">
                <a:solidFill>
                  <a:schemeClr val="accent4">
                    <a:lumMod val="50000"/>
                  </a:schemeClr>
                </a:solidFill>
                <a:latin typeface="Adobe Caslon Pro Bold" panose="0205070206050A020403" pitchFamily="18" charset="0"/>
              </a:rPr>
              <a:t>Iowa Assessment of Student </a:t>
            </a:r>
            <a:r>
              <a:rPr lang="en-US" sz="3600" b="1" dirty="0" smtClean="0">
                <a:solidFill>
                  <a:schemeClr val="accent4">
                    <a:lumMod val="50000"/>
                  </a:schemeClr>
                </a:solidFill>
                <a:latin typeface="Adobe Caslon Pro Bold" panose="0205070206050A020403" pitchFamily="18" charset="0"/>
              </a:rPr>
              <a:t>Progress (ISASP)</a:t>
            </a:r>
            <a:endParaRPr lang="en-US" sz="3600" b="1" dirty="0">
              <a:solidFill>
                <a:schemeClr val="accent4">
                  <a:lumMod val="50000"/>
                </a:schemeClr>
              </a:solidFill>
              <a:latin typeface="Adobe Caslon Pro Bold" panose="0205070206050A020403" pitchFamily="18" charset="0"/>
            </a:endParaRPr>
          </a:p>
        </p:txBody>
      </p:sp>
      <p:grpSp>
        <p:nvGrpSpPr>
          <p:cNvPr id="4" name="Group 3"/>
          <p:cNvGrpSpPr/>
          <p:nvPr/>
        </p:nvGrpSpPr>
        <p:grpSpPr>
          <a:xfrm>
            <a:off x="8230361" y="3254861"/>
            <a:ext cx="3185109" cy="3222078"/>
            <a:chOff x="8103040" y="2768724"/>
            <a:chExt cx="3185109" cy="3222078"/>
          </a:xfrm>
        </p:grpSpPr>
        <p:sp>
          <p:nvSpPr>
            <p:cNvPr id="6" name="Content Placeholder 2"/>
            <p:cNvSpPr txBox="1">
              <a:spLocks/>
            </p:cNvSpPr>
            <p:nvPr/>
          </p:nvSpPr>
          <p:spPr>
            <a:xfrm>
              <a:off x="8103040" y="2768724"/>
              <a:ext cx="3185109" cy="1703986"/>
            </a:xfrm>
            <a:prstGeom prst="rect">
              <a:avLst/>
            </a:prstGeom>
            <a:solidFill>
              <a:schemeClr val="accent3">
                <a:lumMod val="40000"/>
                <a:lumOff val="60000"/>
              </a:schemeClr>
            </a:solidFill>
          </p:spPr>
          <p:txBody>
            <a:bodyPr vert="horz" lIns="91440" tIns="45720" rIns="91440" bIns="45720" rtlCol="0" anchor="t">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spcBef>
                  <a:spcPts val="1200"/>
                </a:spcBef>
                <a:spcAft>
                  <a:spcPts val="1200"/>
                </a:spcAft>
                <a:buFont typeface="Wingdings 3" charset="2"/>
                <a:buNone/>
              </a:pPr>
              <a:r>
                <a:rPr lang="en-US" sz="2800" b="1" dirty="0" smtClean="0">
                  <a:solidFill>
                    <a:schemeClr val="accent6">
                      <a:lumMod val="50000"/>
                    </a:schemeClr>
                  </a:solidFill>
                </a:rPr>
                <a:t>Testing window: March and May 2019</a:t>
              </a:r>
              <a:endParaRPr lang="en-US" b="1" dirty="0">
                <a:solidFill>
                  <a:schemeClr val="accent6">
                    <a:lumMod val="50000"/>
                  </a:schemeClr>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5024" y="3847677"/>
              <a:ext cx="2143125" cy="2143125"/>
            </a:xfrm>
            <a:prstGeom prst="rect">
              <a:avLst/>
            </a:prstGeom>
          </p:spPr>
        </p:pic>
      </p:grpSp>
    </p:spTree>
    <p:extLst>
      <p:ext uri="{BB962C8B-B14F-4D97-AF65-F5344CB8AC3E}">
        <p14:creationId xmlns:p14="http://schemas.microsoft.com/office/powerpoint/2010/main" val="3659668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rrowheads="1"/>
          </p:cNvSpPr>
          <p:nvPr>
            <p:ph type="title"/>
          </p:nvPr>
        </p:nvSpPr>
        <p:spPr>
          <a:xfrm>
            <a:off x="2182623" y="694780"/>
            <a:ext cx="7317236" cy="1281113"/>
          </a:xfrm>
        </p:spPr>
        <p:txBody>
          <a:bodyPr rtlCol="0">
            <a:normAutofit/>
          </a:bodyPr>
          <a:lstStyle/>
          <a:p>
            <a:pPr algn="ctr">
              <a:defRPr/>
            </a:pPr>
            <a:r>
              <a:rPr lang="en-US" altLang="en-US" sz="4000" b="1" dirty="0" smtClean="0">
                <a:solidFill>
                  <a:schemeClr val="accent4">
                    <a:lumMod val="50000"/>
                  </a:schemeClr>
                </a:solidFill>
                <a:latin typeface="Adobe Caslon Pro Bold" panose="0205070206050A020403" pitchFamily="18" charset="0"/>
              </a:rPr>
              <a:t>Ensure Learning</a:t>
            </a:r>
            <a:endParaRPr lang="en-US" altLang="en-US" sz="4000" b="1" dirty="0">
              <a:solidFill>
                <a:schemeClr val="accent4">
                  <a:lumMod val="50000"/>
                </a:schemeClr>
              </a:solidFill>
              <a:latin typeface="Adobe Caslon Pro Bold" panose="0205070206050A020403" pitchFamily="18" charset="0"/>
            </a:endParaRPr>
          </a:p>
        </p:txBody>
      </p:sp>
      <p:sp>
        <p:nvSpPr>
          <p:cNvPr id="8195" name="Rectangle 3"/>
          <p:cNvSpPr>
            <a:spLocks noGrp="1" noChangeArrowheads="1"/>
          </p:cNvSpPr>
          <p:nvPr>
            <p:ph idx="1"/>
          </p:nvPr>
        </p:nvSpPr>
        <p:spPr>
          <a:xfrm>
            <a:off x="762726" y="1646518"/>
            <a:ext cx="10462162" cy="3803655"/>
          </a:xfrm>
          <a:solidFill>
            <a:srgbClr val="FCFDFA"/>
          </a:solidFill>
        </p:spPr>
        <p:txBody>
          <a:bodyPr>
            <a:noAutofit/>
          </a:bodyPr>
          <a:lstStyle/>
          <a:p>
            <a:pPr marL="457200" lvl="1" indent="-457200">
              <a:spcBef>
                <a:spcPts val="600"/>
              </a:spcBef>
              <a:spcAft>
                <a:spcPts val="600"/>
              </a:spcAft>
            </a:pPr>
            <a:r>
              <a:rPr lang="en-US" altLang="en-US" sz="2800" b="1" dirty="0" smtClean="0">
                <a:solidFill>
                  <a:schemeClr val="accent6">
                    <a:lumMod val="50000"/>
                  </a:schemeClr>
                </a:solidFill>
              </a:rPr>
              <a:t>Review standards and learning targets this fall &amp; then shift to a spring review.  </a:t>
            </a:r>
          </a:p>
          <a:p>
            <a:pPr marL="457200" lvl="1" indent="-457200">
              <a:spcBef>
                <a:spcPts val="600"/>
              </a:spcBef>
              <a:spcAft>
                <a:spcPts val="600"/>
              </a:spcAft>
            </a:pPr>
            <a:r>
              <a:rPr lang="en-US" altLang="en-US" sz="2800" b="1" dirty="0" smtClean="0">
                <a:solidFill>
                  <a:schemeClr val="accent6">
                    <a:lumMod val="50000"/>
                  </a:schemeClr>
                </a:solidFill>
              </a:rPr>
              <a:t>Professional </a:t>
            </a:r>
            <a:r>
              <a:rPr lang="en-US" altLang="en-US" sz="2800" b="1" dirty="0">
                <a:solidFill>
                  <a:schemeClr val="accent6">
                    <a:lumMod val="50000"/>
                  </a:schemeClr>
                </a:solidFill>
              </a:rPr>
              <a:t>Learning </a:t>
            </a:r>
            <a:r>
              <a:rPr lang="en-US" altLang="en-US" sz="2800" b="1" dirty="0" smtClean="0">
                <a:solidFill>
                  <a:schemeClr val="accent6">
                    <a:lumMod val="50000"/>
                  </a:schemeClr>
                </a:solidFill>
              </a:rPr>
              <a:t>Communities </a:t>
            </a:r>
            <a:r>
              <a:rPr lang="en-US" altLang="en-US" sz="1800" dirty="0" smtClean="0">
                <a:solidFill>
                  <a:schemeClr val="accent6">
                    <a:lumMod val="50000"/>
                  </a:schemeClr>
                </a:solidFill>
              </a:rPr>
              <a:t>(Collective teacher efficacy, 1.57!)</a:t>
            </a:r>
            <a:endParaRPr lang="en-US" altLang="en-US" sz="1800" dirty="0">
              <a:solidFill>
                <a:schemeClr val="accent6">
                  <a:lumMod val="50000"/>
                </a:schemeClr>
              </a:solidFill>
            </a:endParaRPr>
          </a:p>
          <a:p>
            <a:pPr marL="457200" lvl="1" indent="-457200">
              <a:spcBef>
                <a:spcPts val="600"/>
              </a:spcBef>
              <a:spcAft>
                <a:spcPts val="600"/>
              </a:spcAft>
            </a:pPr>
            <a:r>
              <a:rPr lang="en-US" altLang="en-US" sz="2800" b="1" dirty="0" smtClean="0">
                <a:solidFill>
                  <a:schemeClr val="accent6">
                    <a:lumMod val="50000"/>
                  </a:schemeClr>
                </a:solidFill>
              </a:rPr>
              <a:t>Standards-referenced learning</a:t>
            </a:r>
          </a:p>
          <a:p>
            <a:pPr marL="457200" lvl="1" indent="-457200">
              <a:spcBef>
                <a:spcPts val="600"/>
              </a:spcBef>
              <a:spcAft>
                <a:spcPts val="600"/>
              </a:spcAft>
            </a:pPr>
            <a:r>
              <a:rPr lang="en-US" altLang="en-US" sz="2800" b="1" dirty="0" smtClean="0">
                <a:solidFill>
                  <a:schemeClr val="accent6">
                    <a:lumMod val="50000"/>
                  </a:schemeClr>
                </a:solidFill>
              </a:rPr>
              <a:t>Instructional Coaching</a:t>
            </a:r>
          </a:p>
        </p:txBody>
      </p:sp>
      <p:pic>
        <p:nvPicPr>
          <p:cNvPr id="4" name="Picture 3"/>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13299" b="16146"/>
          <a:stretch/>
        </p:blipFill>
        <p:spPr>
          <a:xfrm>
            <a:off x="7801337" y="4896091"/>
            <a:ext cx="4279980" cy="1956122"/>
          </a:xfrm>
          <a:prstGeom prst="rect">
            <a:avLst/>
          </a:prstGeom>
        </p:spPr>
      </p:pic>
    </p:spTree>
    <p:extLst>
      <p:ext uri="{BB962C8B-B14F-4D97-AF65-F5344CB8AC3E}">
        <p14:creationId xmlns:p14="http://schemas.microsoft.com/office/powerpoint/2010/main" val="34560872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195">
                                            <p:bg/>
                                          </p:spTgt>
                                        </p:tgtEl>
                                        <p:attrNameLst>
                                          <p:attrName>style.visibility</p:attrName>
                                        </p:attrNameLst>
                                      </p:cBhvr>
                                      <p:to>
                                        <p:strVal val="visible"/>
                                      </p:to>
                                    </p:set>
                                    <p:animEffect transition="in" filter="fade">
                                      <p:cBhvr>
                                        <p:cTn id="7" dur="500"/>
                                        <p:tgtEl>
                                          <p:spTgt spid="8195">
                                            <p:bg/>
                                          </p:spTgt>
                                        </p:tgtEl>
                                      </p:cBhvr>
                                    </p:animEffect>
                                  </p:childTnLst>
                                </p:cTn>
                              </p:par>
                              <p:par>
                                <p:cTn id="8" presetID="2" presetClass="entr" presetSubtype="9" fill="hold" grpId="0" nodeType="withEffect">
                                  <p:stCondLst>
                                    <p:cond delay="0"/>
                                  </p:stCondLst>
                                  <p:childTnLst>
                                    <p:set>
                                      <p:cBhvr>
                                        <p:cTn id="9" dur="1" fill="hold">
                                          <p:stCondLst>
                                            <p:cond delay="0"/>
                                          </p:stCondLst>
                                        </p:cTn>
                                        <p:tgtEl>
                                          <p:spTgt spid="8195">
                                            <p:txEl>
                                              <p:pRg st="0" end="0"/>
                                            </p:txEl>
                                          </p:spTgt>
                                        </p:tgtEl>
                                        <p:attrNameLst>
                                          <p:attrName>style.visibility</p:attrName>
                                        </p:attrNameLst>
                                      </p:cBhvr>
                                      <p:to>
                                        <p:strVal val="visible"/>
                                      </p:to>
                                    </p:set>
                                    <p:anim calcmode="lin" valueType="num">
                                      <p:cBhvr additive="base">
                                        <p:cTn id="10" dur="500" fill="hold"/>
                                        <p:tgtEl>
                                          <p:spTgt spid="8195">
                                            <p:txEl>
                                              <p:pRg st="0" end="0"/>
                                            </p:txEl>
                                          </p:spTgt>
                                        </p:tgtEl>
                                        <p:attrNameLst>
                                          <p:attrName>ppt_x</p:attrName>
                                        </p:attrNameLst>
                                      </p:cBhvr>
                                      <p:tavLst>
                                        <p:tav tm="0">
                                          <p:val>
                                            <p:strVal val="0-#ppt_w/2"/>
                                          </p:val>
                                        </p:tav>
                                        <p:tav tm="100000">
                                          <p:val>
                                            <p:strVal val="#ppt_x"/>
                                          </p:val>
                                        </p:tav>
                                      </p:tavLst>
                                    </p:anim>
                                    <p:anim calcmode="lin" valueType="num">
                                      <p:cBhvr additive="base">
                                        <p:cTn id="11" dur="500" fill="hold"/>
                                        <p:tgtEl>
                                          <p:spTgt spid="8195">
                                            <p:txEl>
                                              <p:pRg st="0" end="0"/>
                                            </p:txEl>
                                          </p:spTgt>
                                        </p:tgtEl>
                                        <p:attrNameLst>
                                          <p:attrName>ppt_y</p:attrName>
                                        </p:attrNameLst>
                                      </p:cBhvr>
                                      <p:tavLst>
                                        <p:tav tm="0">
                                          <p:val>
                                            <p:strVal val="0-#ppt_h/2"/>
                                          </p:val>
                                        </p:tav>
                                        <p:tav tm="100000">
                                          <p:val>
                                            <p:strVal val="#ppt_y"/>
                                          </p:val>
                                        </p:tav>
                                      </p:tavLst>
                                    </p:anim>
                                  </p:childTnLst>
                                </p:cTn>
                              </p:par>
                              <p:par>
                                <p:cTn id="12" presetID="2" presetClass="entr" presetSubtype="9" fill="hold" grpId="0" nodeType="withEffect">
                                  <p:stCondLst>
                                    <p:cond delay="0"/>
                                  </p:stCondLst>
                                  <p:childTnLst>
                                    <p:set>
                                      <p:cBhvr>
                                        <p:cTn id="13" dur="1" fill="hold">
                                          <p:stCondLst>
                                            <p:cond delay="0"/>
                                          </p:stCondLst>
                                        </p:cTn>
                                        <p:tgtEl>
                                          <p:spTgt spid="8195">
                                            <p:txEl>
                                              <p:pRg st="1" end="1"/>
                                            </p:txEl>
                                          </p:spTgt>
                                        </p:tgtEl>
                                        <p:attrNameLst>
                                          <p:attrName>style.visibility</p:attrName>
                                        </p:attrNameLst>
                                      </p:cBhvr>
                                      <p:to>
                                        <p:strVal val="visible"/>
                                      </p:to>
                                    </p:set>
                                    <p:anim calcmode="lin" valueType="num">
                                      <p:cBhvr additive="base">
                                        <p:cTn id="14" dur="500" fill="hold"/>
                                        <p:tgtEl>
                                          <p:spTgt spid="8195">
                                            <p:txEl>
                                              <p:pRg st="1" end="1"/>
                                            </p:txEl>
                                          </p:spTgt>
                                        </p:tgtEl>
                                        <p:attrNameLst>
                                          <p:attrName>ppt_x</p:attrName>
                                        </p:attrNameLst>
                                      </p:cBhvr>
                                      <p:tavLst>
                                        <p:tav tm="0">
                                          <p:val>
                                            <p:strVal val="0-#ppt_w/2"/>
                                          </p:val>
                                        </p:tav>
                                        <p:tav tm="100000">
                                          <p:val>
                                            <p:strVal val="#ppt_x"/>
                                          </p:val>
                                        </p:tav>
                                      </p:tavLst>
                                    </p:anim>
                                    <p:anim calcmode="lin" valueType="num">
                                      <p:cBhvr additive="base">
                                        <p:cTn id="15" dur="500" fill="hold"/>
                                        <p:tgtEl>
                                          <p:spTgt spid="8195">
                                            <p:txEl>
                                              <p:pRg st="1" end="1"/>
                                            </p:txEl>
                                          </p:spTgt>
                                        </p:tgtEl>
                                        <p:attrNameLst>
                                          <p:attrName>ppt_y</p:attrName>
                                        </p:attrNameLst>
                                      </p:cBhvr>
                                      <p:tavLst>
                                        <p:tav tm="0">
                                          <p:val>
                                            <p:strVal val="0-#ppt_h/2"/>
                                          </p:val>
                                        </p:tav>
                                        <p:tav tm="100000">
                                          <p:val>
                                            <p:strVal val="#ppt_y"/>
                                          </p:val>
                                        </p:tav>
                                      </p:tavLst>
                                    </p:anim>
                                  </p:childTnLst>
                                </p:cTn>
                              </p:par>
                              <p:par>
                                <p:cTn id="16" presetID="2" presetClass="entr" presetSubtype="9" fill="hold" grpId="0" nodeType="withEffect">
                                  <p:stCondLst>
                                    <p:cond delay="0"/>
                                  </p:stCondLst>
                                  <p:childTnLst>
                                    <p:set>
                                      <p:cBhvr>
                                        <p:cTn id="17" dur="1" fill="hold">
                                          <p:stCondLst>
                                            <p:cond delay="0"/>
                                          </p:stCondLst>
                                        </p:cTn>
                                        <p:tgtEl>
                                          <p:spTgt spid="8195">
                                            <p:txEl>
                                              <p:pRg st="2" end="2"/>
                                            </p:txEl>
                                          </p:spTgt>
                                        </p:tgtEl>
                                        <p:attrNameLst>
                                          <p:attrName>style.visibility</p:attrName>
                                        </p:attrNameLst>
                                      </p:cBhvr>
                                      <p:to>
                                        <p:strVal val="visible"/>
                                      </p:to>
                                    </p:set>
                                    <p:anim calcmode="lin" valueType="num">
                                      <p:cBhvr additive="base">
                                        <p:cTn id="18" dur="500" fill="hold"/>
                                        <p:tgtEl>
                                          <p:spTgt spid="8195">
                                            <p:txEl>
                                              <p:pRg st="2" end="2"/>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8195">
                                            <p:txEl>
                                              <p:pRg st="2" end="2"/>
                                            </p:txEl>
                                          </p:spTgt>
                                        </p:tgtEl>
                                        <p:attrNameLst>
                                          <p:attrName>ppt_y</p:attrName>
                                        </p:attrNameLst>
                                      </p:cBhvr>
                                      <p:tavLst>
                                        <p:tav tm="0">
                                          <p:val>
                                            <p:strVal val="0-#ppt_h/2"/>
                                          </p:val>
                                        </p:tav>
                                        <p:tav tm="100000">
                                          <p:val>
                                            <p:strVal val="#ppt_y"/>
                                          </p:val>
                                        </p:tav>
                                      </p:tavLst>
                                    </p:anim>
                                  </p:childTnLst>
                                </p:cTn>
                              </p:par>
                              <p:par>
                                <p:cTn id="20" presetID="2" presetClass="entr" presetSubtype="9" fill="hold" grpId="0" nodeType="withEffect">
                                  <p:stCondLst>
                                    <p:cond delay="0"/>
                                  </p:stCondLst>
                                  <p:childTnLst>
                                    <p:set>
                                      <p:cBhvr>
                                        <p:cTn id="21" dur="1" fill="hold">
                                          <p:stCondLst>
                                            <p:cond delay="0"/>
                                          </p:stCondLst>
                                        </p:cTn>
                                        <p:tgtEl>
                                          <p:spTgt spid="8195">
                                            <p:txEl>
                                              <p:pRg st="3" end="3"/>
                                            </p:txEl>
                                          </p:spTgt>
                                        </p:tgtEl>
                                        <p:attrNameLst>
                                          <p:attrName>style.visibility</p:attrName>
                                        </p:attrNameLst>
                                      </p:cBhvr>
                                      <p:to>
                                        <p:strVal val="visible"/>
                                      </p:to>
                                    </p:set>
                                    <p:anim calcmode="lin" valueType="num">
                                      <p:cBhvr additive="base">
                                        <p:cTn id="22" dur="500" fill="hold"/>
                                        <p:tgtEl>
                                          <p:spTgt spid="8195">
                                            <p:txEl>
                                              <p:pRg st="3" end="3"/>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8195">
                                            <p:txEl>
                                              <p:pRg st="3" end="3"/>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5506" y="612254"/>
            <a:ext cx="9544891" cy="728480"/>
          </a:xfrm>
        </p:spPr>
        <p:txBody>
          <a:bodyPr/>
          <a:lstStyle/>
          <a:p>
            <a:r>
              <a:rPr lang="en-US" b="1" dirty="0" smtClean="0">
                <a:solidFill>
                  <a:schemeClr val="accent4">
                    <a:lumMod val="50000"/>
                  </a:schemeClr>
                </a:solidFill>
                <a:latin typeface="Adobe Caslon Pro Bold" panose="0205070206050A020403" pitchFamily="18" charset="0"/>
              </a:rPr>
              <a:t>Professional Learning Communities</a:t>
            </a:r>
            <a:endParaRPr lang="en-US" b="1" dirty="0">
              <a:solidFill>
                <a:schemeClr val="accent4">
                  <a:lumMod val="50000"/>
                </a:schemeClr>
              </a:solidFill>
              <a:latin typeface="Adobe Caslon Pro Bold" panose="0205070206050A020403" pitchFamily="18" charset="0"/>
            </a:endParaRPr>
          </a:p>
        </p:txBody>
      </p:sp>
      <p:sp>
        <p:nvSpPr>
          <p:cNvPr id="4" name="Rectangle 3"/>
          <p:cNvSpPr txBox="1">
            <a:spLocks noChangeArrowheads="1"/>
          </p:cNvSpPr>
          <p:nvPr/>
        </p:nvSpPr>
        <p:spPr>
          <a:xfrm>
            <a:off x="1085506" y="1483618"/>
            <a:ext cx="10153403" cy="4390534"/>
          </a:xfrm>
          <a:prstGeom prst="rect">
            <a:avLst/>
          </a:prstGeom>
          <a:solidFill>
            <a:srgbClr val="FCFDFA"/>
          </a:solidFill>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a:spcBef>
                <a:spcPts val="1200"/>
              </a:spcBef>
              <a:spcAft>
                <a:spcPts val="1200"/>
              </a:spcAft>
            </a:pPr>
            <a:r>
              <a:rPr lang="en-US" sz="2000" b="1" dirty="0" smtClean="0">
                <a:solidFill>
                  <a:schemeClr val="accent6">
                    <a:lumMod val="50000"/>
                  </a:schemeClr>
                </a:solidFill>
              </a:rPr>
              <a:t>One or two teacher leaders serve as facilitators for each team.</a:t>
            </a:r>
            <a:endParaRPr lang="en-US" sz="2000" b="1" dirty="0">
              <a:solidFill>
                <a:schemeClr val="accent6">
                  <a:lumMod val="50000"/>
                </a:schemeClr>
              </a:solidFill>
            </a:endParaRPr>
          </a:p>
          <a:p>
            <a:pPr lvl="1">
              <a:spcBef>
                <a:spcPts val="1200"/>
              </a:spcBef>
              <a:spcAft>
                <a:spcPts val="1200"/>
              </a:spcAft>
              <a:buFont typeface="Wingdings" panose="05000000000000000000" pitchFamily="2" charset="2"/>
              <a:buChar char="§"/>
            </a:pPr>
            <a:r>
              <a:rPr lang="en-US" sz="2000" b="1" dirty="0">
                <a:solidFill>
                  <a:schemeClr val="accent6">
                    <a:lumMod val="50000"/>
                  </a:schemeClr>
                </a:solidFill>
              </a:rPr>
              <a:t>9</a:t>
            </a:r>
            <a:r>
              <a:rPr lang="en-US" sz="2000" b="1" dirty="0" smtClean="0">
                <a:solidFill>
                  <a:schemeClr val="accent6">
                    <a:lumMod val="50000"/>
                  </a:schemeClr>
                </a:solidFill>
              </a:rPr>
              <a:t> </a:t>
            </a:r>
            <a:r>
              <a:rPr lang="en-US" sz="2000" b="1" dirty="0">
                <a:solidFill>
                  <a:schemeClr val="accent6">
                    <a:lumMod val="50000"/>
                  </a:schemeClr>
                </a:solidFill>
              </a:rPr>
              <a:t>PLCs at elementary based on grade level </a:t>
            </a:r>
            <a:r>
              <a:rPr lang="en-US" sz="2000" b="1" dirty="0" smtClean="0">
                <a:solidFill>
                  <a:schemeClr val="accent6">
                    <a:lumMod val="50000"/>
                  </a:schemeClr>
                </a:solidFill>
              </a:rPr>
              <a:t>teams, English Language, &amp; Title Reading</a:t>
            </a:r>
            <a:endParaRPr lang="en-US" sz="2000" b="1" dirty="0">
              <a:solidFill>
                <a:schemeClr val="accent6">
                  <a:lumMod val="50000"/>
                </a:schemeClr>
              </a:solidFill>
            </a:endParaRPr>
          </a:p>
          <a:p>
            <a:pPr lvl="1">
              <a:spcBef>
                <a:spcPts val="1200"/>
              </a:spcBef>
              <a:spcAft>
                <a:spcPts val="1200"/>
              </a:spcAft>
              <a:buFont typeface="Wingdings" panose="05000000000000000000" pitchFamily="2" charset="2"/>
              <a:buChar char="§"/>
            </a:pPr>
            <a:r>
              <a:rPr lang="en-US" sz="2000" b="1" dirty="0">
                <a:solidFill>
                  <a:schemeClr val="accent6">
                    <a:lumMod val="50000"/>
                  </a:schemeClr>
                </a:solidFill>
              </a:rPr>
              <a:t>6</a:t>
            </a:r>
            <a:r>
              <a:rPr lang="en-US" sz="2000" b="1" dirty="0" smtClean="0">
                <a:solidFill>
                  <a:schemeClr val="accent6">
                    <a:lumMod val="50000"/>
                  </a:schemeClr>
                </a:solidFill>
              </a:rPr>
              <a:t> </a:t>
            </a:r>
            <a:r>
              <a:rPr lang="en-US" sz="2000" b="1" dirty="0">
                <a:solidFill>
                  <a:schemeClr val="accent6">
                    <a:lumMod val="50000"/>
                  </a:schemeClr>
                </a:solidFill>
              </a:rPr>
              <a:t>PLCs at </a:t>
            </a:r>
            <a:r>
              <a:rPr lang="en-US" sz="2000" b="1" dirty="0" smtClean="0">
                <a:solidFill>
                  <a:schemeClr val="accent6">
                    <a:lumMod val="50000"/>
                  </a:schemeClr>
                </a:solidFill>
              </a:rPr>
              <a:t>middle school; 7 at high school based on content areas.</a:t>
            </a:r>
            <a:endParaRPr lang="en-US" sz="2000" b="1" dirty="0">
              <a:solidFill>
                <a:schemeClr val="accent6">
                  <a:lumMod val="50000"/>
                </a:schemeClr>
              </a:solidFill>
            </a:endParaRPr>
          </a:p>
          <a:p>
            <a:pPr lvl="1">
              <a:spcBef>
                <a:spcPts val="1200"/>
              </a:spcBef>
              <a:spcAft>
                <a:spcPts val="1200"/>
              </a:spcAft>
              <a:buFont typeface="Wingdings" panose="05000000000000000000" pitchFamily="2" charset="2"/>
              <a:buChar char="§"/>
            </a:pPr>
            <a:r>
              <a:rPr lang="en-US" sz="2000" b="1" dirty="0" smtClean="0">
                <a:solidFill>
                  <a:schemeClr val="accent6">
                    <a:lumMod val="50000"/>
                  </a:schemeClr>
                </a:solidFill>
              </a:rPr>
              <a:t>5 PLCs are K-12: Art</a:t>
            </a:r>
            <a:r>
              <a:rPr lang="en-US" sz="2000" b="1" dirty="0">
                <a:solidFill>
                  <a:schemeClr val="accent6">
                    <a:lumMod val="50000"/>
                  </a:schemeClr>
                </a:solidFill>
              </a:rPr>
              <a:t>, Music, </a:t>
            </a:r>
            <a:r>
              <a:rPr lang="en-US" sz="2000" b="1" dirty="0" smtClean="0">
                <a:solidFill>
                  <a:schemeClr val="accent6">
                    <a:lumMod val="50000"/>
                  </a:schemeClr>
                </a:solidFill>
              </a:rPr>
              <a:t>Physical Education, TAG, Level III </a:t>
            </a:r>
            <a:r>
              <a:rPr lang="en-US" sz="2000" b="1" dirty="0" err="1" smtClean="0">
                <a:solidFill>
                  <a:schemeClr val="accent6">
                    <a:lumMod val="50000"/>
                  </a:schemeClr>
                </a:solidFill>
              </a:rPr>
              <a:t>SpEd</a:t>
            </a:r>
            <a:r>
              <a:rPr lang="en-US" sz="2000" b="1" dirty="0" smtClean="0">
                <a:solidFill>
                  <a:schemeClr val="accent6">
                    <a:lumMod val="50000"/>
                  </a:schemeClr>
                </a:solidFill>
              </a:rPr>
              <a:t>. </a:t>
            </a:r>
            <a:endParaRPr lang="en-US" sz="2000" b="1" dirty="0">
              <a:solidFill>
                <a:schemeClr val="accent6">
                  <a:lumMod val="50000"/>
                </a:schemeClr>
              </a:solidFill>
            </a:endParaRPr>
          </a:p>
          <a:p>
            <a:pPr>
              <a:spcBef>
                <a:spcPts val="1200"/>
              </a:spcBef>
              <a:spcAft>
                <a:spcPts val="1200"/>
              </a:spcAft>
            </a:pPr>
            <a:r>
              <a:rPr lang="en-US" sz="2000" b="1" dirty="0" smtClean="0">
                <a:solidFill>
                  <a:schemeClr val="accent6">
                    <a:lumMod val="50000"/>
                  </a:schemeClr>
                </a:solidFill>
              </a:rPr>
              <a:t>Counselors &amp; At-Risk educators meet at least monthly as well. </a:t>
            </a:r>
          </a:p>
          <a:p>
            <a:pPr>
              <a:spcBef>
                <a:spcPts val="1200"/>
              </a:spcBef>
            </a:pPr>
            <a:r>
              <a:rPr lang="en-US" sz="2000" b="1" dirty="0" smtClean="0">
                <a:solidFill>
                  <a:schemeClr val="accent6">
                    <a:lumMod val="50000"/>
                  </a:schemeClr>
                </a:solidFill>
              </a:rPr>
              <a:t>Meet </a:t>
            </a:r>
            <a:r>
              <a:rPr lang="en-US" sz="2000" b="1" dirty="0">
                <a:solidFill>
                  <a:schemeClr val="accent6">
                    <a:lumMod val="50000"/>
                  </a:schemeClr>
                </a:solidFill>
              </a:rPr>
              <a:t>each early out Wednesday and </a:t>
            </a:r>
            <a:r>
              <a:rPr lang="en-US" sz="2000" b="1" dirty="0" smtClean="0">
                <a:solidFill>
                  <a:schemeClr val="accent6">
                    <a:lumMod val="50000"/>
                  </a:schemeClr>
                </a:solidFill>
              </a:rPr>
              <a:t>possibly during </a:t>
            </a:r>
          </a:p>
          <a:p>
            <a:pPr marL="347663" indent="0">
              <a:spcBef>
                <a:spcPts val="0"/>
              </a:spcBef>
              <a:buNone/>
            </a:pPr>
            <a:r>
              <a:rPr lang="en-US" sz="2000" b="1" dirty="0" smtClean="0">
                <a:solidFill>
                  <a:schemeClr val="accent6">
                    <a:lumMod val="50000"/>
                  </a:schemeClr>
                </a:solidFill>
              </a:rPr>
              <a:t>whole-day professional learning days.</a:t>
            </a:r>
            <a:endParaRPr lang="en-US" sz="2000" b="1" dirty="0">
              <a:solidFill>
                <a:schemeClr val="accent6">
                  <a:lumMod val="50000"/>
                </a:schemeClr>
              </a:solidFill>
            </a:endParaRPr>
          </a:p>
          <a:p>
            <a:pPr>
              <a:spcBef>
                <a:spcPts val="1200"/>
              </a:spcBef>
              <a:spcAft>
                <a:spcPts val="1200"/>
              </a:spcAft>
            </a:pPr>
            <a:endParaRPr lang="en-US" sz="2000" b="1" dirty="0" smtClean="0">
              <a:solidFill>
                <a:schemeClr val="accent6">
                  <a:lumMod val="50000"/>
                </a:schemeClr>
              </a:solidFill>
            </a:endParaRPr>
          </a:p>
        </p:txBody>
      </p:sp>
      <p:pic>
        <p:nvPicPr>
          <p:cNvPr id="5" name="Picture 4"/>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13299" b="16146"/>
          <a:stretch/>
        </p:blipFill>
        <p:spPr>
          <a:xfrm>
            <a:off x="7801337" y="4896091"/>
            <a:ext cx="4279980" cy="1956122"/>
          </a:xfrm>
          <a:prstGeom prst="rect">
            <a:avLst/>
          </a:prstGeom>
        </p:spPr>
      </p:pic>
    </p:spTree>
    <p:extLst>
      <p:ext uri="{BB962C8B-B14F-4D97-AF65-F5344CB8AC3E}">
        <p14:creationId xmlns:p14="http://schemas.microsoft.com/office/powerpoint/2010/main" val="423679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500"/>
                                        <p:tgtEl>
                                          <p:spTgt spid="4">
                                            <p:bg/>
                                          </p:spTgt>
                                        </p:tgtEl>
                                      </p:cBhvr>
                                    </p:animEffect>
                                  </p:childTnLst>
                                </p:cTn>
                              </p:par>
                              <p:par>
                                <p:cTn id="8" presetID="2" presetClass="entr" presetSubtype="3"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 calcmode="lin" valueType="num">
                                      <p:cBhvr additive="base">
                                        <p:cTn id="10"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11" dur="500" fill="hold"/>
                                        <p:tgtEl>
                                          <p:spTgt spid="4">
                                            <p:txEl>
                                              <p:pRg st="0" end="0"/>
                                            </p:txEl>
                                          </p:spTgt>
                                        </p:tgtEl>
                                        <p:attrNameLst>
                                          <p:attrName>ppt_y</p:attrName>
                                        </p:attrNameLst>
                                      </p:cBhvr>
                                      <p:tavLst>
                                        <p:tav tm="0">
                                          <p:val>
                                            <p:strVal val="0-#ppt_h/2"/>
                                          </p:val>
                                        </p:tav>
                                        <p:tav tm="100000">
                                          <p:val>
                                            <p:strVal val="#ppt_y"/>
                                          </p:val>
                                        </p:tav>
                                      </p:tavLst>
                                    </p:anim>
                                  </p:childTnLst>
                                </p:cTn>
                              </p:par>
                              <p:par>
                                <p:cTn id="12" presetID="2" presetClass="entr" presetSubtype="3" fill="hold" grpId="0" nodeType="with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additive="base">
                                        <p:cTn id="14" dur="500" fill="hold"/>
                                        <p:tgtEl>
                                          <p:spTgt spid="4">
                                            <p:txEl>
                                              <p:pRg st="1" end="1"/>
                                            </p:txEl>
                                          </p:spTgt>
                                        </p:tgtEl>
                                        <p:attrNameLst>
                                          <p:attrName>ppt_x</p:attrName>
                                        </p:attrNameLst>
                                      </p:cBhvr>
                                      <p:tavLst>
                                        <p:tav tm="0">
                                          <p:val>
                                            <p:strVal val="1+#ppt_w/2"/>
                                          </p:val>
                                        </p:tav>
                                        <p:tav tm="100000">
                                          <p:val>
                                            <p:strVal val="#ppt_x"/>
                                          </p:val>
                                        </p:tav>
                                      </p:tavLst>
                                    </p:anim>
                                    <p:anim calcmode="lin" valueType="num">
                                      <p:cBhvr additive="base">
                                        <p:cTn id="15" dur="500" fill="hold"/>
                                        <p:tgtEl>
                                          <p:spTgt spid="4">
                                            <p:txEl>
                                              <p:pRg st="1" end="1"/>
                                            </p:txEl>
                                          </p:spTgt>
                                        </p:tgtEl>
                                        <p:attrNameLst>
                                          <p:attrName>ppt_y</p:attrName>
                                        </p:attrNameLst>
                                      </p:cBhvr>
                                      <p:tavLst>
                                        <p:tav tm="0">
                                          <p:val>
                                            <p:strVal val="0-#ppt_h/2"/>
                                          </p:val>
                                        </p:tav>
                                        <p:tav tm="100000">
                                          <p:val>
                                            <p:strVal val="#ppt_y"/>
                                          </p:val>
                                        </p:tav>
                                      </p:tavLst>
                                    </p:anim>
                                  </p:childTnLst>
                                </p:cTn>
                              </p:par>
                              <p:par>
                                <p:cTn id="16" presetID="2" presetClass="entr" presetSubtype="3" fill="hold" grpId="0" nodeType="withEffect">
                                  <p:stCondLst>
                                    <p:cond delay="0"/>
                                  </p:stCondLst>
                                  <p:childTnLst>
                                    <p:set>
                                      <p:cBhvr>
                                        <p:cTn id="17" dur="1" fill="hold">
                                          <p:stCondLst>
                                            <p:cond delay="0"/>
                                          </p:stCondLst>
                                        </p:cTn>
                                        <p:tgtEl>
                                          <p:spTgt spid="4">
                                            <p:txEl>
                                              <p:pRg st="2" end="2"/>
                                            </p:txEl>
                                          </p:spTgt>
                                        </p:tgtEl>
                                        <p:attrNameLst>
                                          <p:attrName>style.visibility</p:attrName>
                                        </p:attrNameLst>
                                      </p:cBhvr>
                                      <p:to>
                                        <p:strVal val="visible"/>
                                      </p:to>
                                    </p:set>
                                    <p:anim calcmode="lin" valueType="num">
                                      <p:cBhvr additive="base">
                                        <p:cTn id="18" dur="500" fill="hold"/>
                                        <p:tgtEl>
                                          <p:spTgt spid="4">
                                            <p:txEl>
                                              <p:pRg st="2" end="2"/>
                                            </p:txEl>
                                          </p:spTgt>
                                        </p:tgtEl>
                                        <p:attrNameLst>
                                          <p:attrName>ppt_x</p:attrName>
                                        </p:attrNameLst>
                                      </p:cBhvr>
                                      <p:tavLst>
                                        <p:tav tm="0">
                                          <p:val>
                                            <p:strVal val="1+#ppt_w/2"/>
                                          </p:val>
                                        </p:tav>
                                        <p:tav tm="100000">
                                          <p:val>
                                            <p:strVal val="#ppt_x"/>
                                          </p:val>
                                        </p:tav>
                                      </p:tavLst>
                                    </p:anim>
                                    <p:anim calcmode="lin" valueType="num">
                                      <p:cBhvr additive="base">
                                        <p:cTn id="19" dur="500" fill="hold"/>
                                        <p:tgtEl>
                                          <p:spTgt spid="4">
                                            <p:txEl>
                                              <p:pRg st="2" end="2"/>
                                            </p:txEl>
                                          </p:spTgt>
                                        </p:tgtEl>
                                        <p:attrNameLst>
                                          <p:attrName>ppt_y</p:attrName>
                                        </p:attrNameLst>
                                      </p:cBhvr>
                                      <p:tavLst>
                                        <p:tav tm="0">
                                          <p:val>
                                            <p:strVal val="0-#ppt_h/2"/>
                                          </p:val>
                                        </p:tav>
                                        <p:tav tm="100000">
                                          <p:val>
                                            <p:strVal val="#ppt_y"/>
                                          </p:val>
                                        </p:tav>
                                      </p:tavLst>
                                    </p:anim>
                                  </p:childTnLst>
                                </p:cTn>
                              </p:par>
                              <p:par>
                                <p:cTn id="20" presetID="2" presetClass="entr" presetSubtype="3" fill="hold" grpId="0" nodeType="with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 calcmode="lin" valueType="num">
                                      <p:cBhvr additive="base">
                                        <p:cTn id="22" dur="500" fill="hold"/>
                                        <p:tgtEl>
                                          <p:spTgt spid="4">
                                            <p:txEl>
                                              <p:pRg st="3" end="3"/>
                                            </p:txEl>
                                          </p:spTgt>
                                        </p:tgtEl>
                                        <p:attrNameLst>
                                          <p:attrName>ppt_x</p:attrName>
                                        </p:attrNameLst>
                                      </p:cBhvr>
                                      <p:tavLst>
                                        <p:tav tm="0">
                                          <p:val>
                                            <p:strVal val="1+#ppt_w/2"/>
                                          </p:val>
                                        </p:tav>
                                        <p:tav tm="100000">
                                          <p:val>
                                            <p:strVal val="#ppt_x"/>
                                          </p:val>
                                        </p:tav>
                                      </p:tavLst>
                                    </p:anim>
                                    <p:anim calcmode="lin" valueType="num">
                                      <p:cBhvr additive="base">
                                        <p:cTn id="23" dur="500" fill="hold"/>
                                        <p:tgtEl>
                                          <p:spTgt spid="4">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3" fill="hold" grpId="0"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additive="base">
                                        <p:cTn id="28" dur="500" fill="hold"/>
                                        <p:tgtEl>
                                          <p:spTgt spid="4">
                                            <p:txEl>
                                              <p:pRg st="4" end="4"/>
                                            </p:txEl>
                                          </p:spTgt>
                                        </p:tgtEl>
                                        <p:attrNameLst>
                                          <p:attrName>ppt_x</p:attrName>
                                        </p:attrNameLst>
                                      </p:cBhvr>
                                      <p:tavLst>
                                        <p:tav tm="0">
                                          <p:val>
                                            <p:strVal val="1+#ppt_w/2"/>
                                          </p:val>
                                        </p:tav>
                                        <p:tav tm="100000">
                                          <p:val>
                                            <p:strVal val="#ppt_x"/>
                                          </p:val>
                                        </p:tav>
                                      </p:tavLst>
                                    </p:anim>
                                    <p:anim calcmode="lin" valueType="num">
                                      <p:cBhvr additive="base">
                                        <p:cTn id="29" dur="500" fill="hold"/>
                                        <p:tgtEl>
                                          <p:spTgt spid="4">
                                            <p:txEl>
                                              <p:pRg st="4" end="4"/>
                                            </p:txEl>
                                          </p:spTgt>
                                        </p:tgtEl>
                                        <p:attrNameLst>
                                          <p:attrName>ppt_y</p:attrName>
                                        </p:attrNameLst>
                                      </p:cBhvr>
                                      <p:tavLst>
                                        <p:tav tm="0">
                                          <p:val>
                                            <p:strVal val="0-#ppt_h/2"/>
                                          </p:val>
                                        </p:tav>
                                        <p:tav tm="100000">
                                          <p:val>
                                            <p:strVal val="#ppt_y"/>
                                          </p:val>
                                        </p:tav>
                                      </p:tavLst>
                                    </p:anim>
                                  </p:childTnLst>
                                </p:cTn>
                              </p:par>
                              <p:par>
                                <p:cTn id="30" presetID="2" presetClass="entr" presetSubtype="3" fill="hold" grpId="0" nodeType="with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 calcmode="lin" valueType="num">
                                      <p:cBhvr additive="base">
                                        <p:cTn id="32" dur="500" fill="hold"/>
                                        <p:tgtEl>
                                          <p:spTgt spid="4">
                                            <p:txEl>
                                              <p:pRg st="5" end="5"/>
                                            </p:txEl>
                                          </p:spTgt>
                                        </p:tgtEl>
                                        <p:attrNameLst>
                                          <p:attrName>ppt_x</p:attrName>
                                        </p:attrNameLst>
                                      </p:cBhvr>
                                      <p:tavLst>
                                        <p:tav tm="0">
                                          <p:val>
                                            <p:strVal val="1+#ppt_w/2"/>
                                          </p:val>
                                        </p:tav>
                                        <p:tav tm="100000">
                                          <p:val>
                                            <p:strVal val="#ppt_x"/>
                                          </p:val>
                                        </p:tav>
                                      </p:tavLst>
                                    </p:anim>
                                    <p:anim calcmode="lin" valueType="num">
                                      <p:cBhvr additive="base">
                                        <p:cTn id="33" dur="500" fill="hold"/>
                                        <p:tgtEl>
                                          <p:spTgt spid="4">
                                            <p:txEl>
                                              <p:pRg st="5" end="5"/>
                                            </p:txEl>
                                          </p:spTgt>
                                        </p:tgtEl>
                                        <p:attrNameLst>
                                          <p:attrName>ppt_y</p:attrName>
                                        </p:attrNameLst>
                                      </p:cBhvr>
                                      <p:tavLst>
                                        <p:tav tm="0">
                                          <p:val>
                                            <p:strVal val="0-#ppt_h/2"/>
                                          </p:val>
                                        </p:tav>
                                        <p:tav tm="100000">
                                          <p:val>
                                            <p:strVal val="#ppt_y"/>
                                          </p:val>
                                        </p:tav>
                                      </p:tavLst>
                                    </p:anim>
                                  </p:childTnLst>
                                </p:cTn>
                              </p:par>
                              <p:par>
                                <p:cTn id="34" presetID="2" presetClass="entr" presetSubtype="3" fill="hold" grpId="0" nodeType="withEffect">
                                  <p:stCondLst>
                                    <p:cond delay="0"/>
                                  </p:stCondLst>
                                  <p:childTnLst>
                                    <p:set>
                                      <p:cBhvr>
                                        <p:cTn id="35" dur="1" fill="hold">
                                          <p:stCondLst>
                                            <p:cond delay="0"/>
                                          </p:stCondLst>
                                        </p:cTn>
                                        <p:tgtEl>
                                          <p:spTgt spid="4">
                                            <p:txEl>
                                              <p:pRg st="6" end="6"/>
                                            </p:txEl>
                                          </p:spTgt>
                                        </p:tgtEl>
                                        <p:attrNameLst>
                                          <p:attrName>style.visibility</p:attrName>
                                        </p:attrNameLst>
                                      </p:cBhvr>
                                      <p:to>
                                        <p:strVal val="visible"/>
                                      </p:to>
                                    </p:set>
                                    <p:anim calcmode="lin" valueType="num">
                                      <p:cBhvr additive="base">
                                        <p:cTn id="36" dur="500" fill="hold"/>
                                        <p:tgtEl>
                                          <p:spTgt spid="4">
                                            <p:txEl>
                                              <p:pRg st="6" end="6"/>
                                            </p:txEl>
                                          </p:spTgt>
                                        </p:tgtEl>
                                        <p:attrNameLst>
                                          <p:attrName>ppt_x</p:attrName>
                                        </p:attrNameLst>
                                      </p:cBhvr>
                                      <p:tavLst>
                                        <p:tav tm="0">
                                          <p:val>
                                            <p:strVal val="1+#ppt_w/2"/>
                                          </p:val>
                                        </p:tav>
                                        <p:tav tm="100000">
                                          <p:val>
                                            <p:strVal val="#ppt_x"/>
                                          </p:val>
                                        </p:tav>
                                      </p:tavLst>
                                    </p:anim>
                                    <p:anim calcmode="lin" valueType="num">
                                      <p:cBhvr additive="base">
                                        <p:cTn id="37" dur="500" fill="hold"/>
                                        <p:tgtEl>
                                          <p:spTgt spid="4">
                                            <p:txEl>
                                              <p:pRg st="6" end="6"/>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873" y="579429"/>
            <a:ext cx="9913381" cy="1303961"/>
          </a:xfrm>
        </p:spPr>
        <p:txBody>
          <a:bodyPr/>
          <a:lstStyle/>
          <a:p>
            <a:pPr algn="ctr"/>
            <a:r>
              <a:rPr lang="en-US" b="1" dirty="0" smtClean="0">
                <a:solidFill>
                  <a:schemeClr val="accent4">
                    <a:lumMod val="50000"/>
                  </a:schemeClr>
                </a:solidFill>
                <a:latin typeface="Adobe Caslon Pro Bold" panose="0205070206050A020403" pitchFamily="18" charset="0"/>
              </a:rPr>
              <a:t>Standards-referenced Learning</a:t>
            </a:r>
            <a:endParaRPr lang="en-US" b="1" dirty="0">
              <a:solidFill>
                <a:schemeClr val="accent4">
                  <a:lumMod val="50000"/>
                </a:schemeClr>
              </a:solidFill>
              <a:latin typeface="Adobe Caslon Pro Bold" panose="0205070206050A020403" pitchFamily="18" charset="0"/>
            </a:endParaRPr>
          </a:p>
        </p:txBody>
      </p:sp>
      <p:sp>
        <p:nvSpPr>
          <p:cNvPr id="4" name="Rectangle 3"/>
          <p:cNvSpPr txBox="1">
            <a:spLocks noChangeArrowheads="1"/>
          </p:cNvSpPr>
          <p:nvPr/>
        </p:nvSpPr>
        <p:spPr>
          <a:xfrm>
            <a:off x="1046231" y="1667911"/>
            <a:ext cx="9999023" cy="2799918"/>
          </a:xfrm>
          <a:prstGeom prst="rect">
            <a:avLst/>
          </a:prstGeom>
          <a:solidFill>
            <a:srgbClr val="FCFDFA"/>
          </a:solidFill>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a:spcBef>
                <a:spcPts val="1200"/>
              </a:spcBef>
              <a:spcAft>
                <a:spcPts val="1200"/>
              </a:spcAft>
            </a:pPr>
            <a:r>
              <a:rPr lang="en-US" sz="2000" b="1" dirty="0" smtClean="0">
                <a:solidFill>
                  <a:schemeClr val="accent6">
                    <a:lumMod val="50000"/>
                  </a:schemeClr>
                </a:solidFill>
              </a:rPr>
              <a:t>District </a:t>
            </a:r>
            <a:r>
              <a:rPr lang="en-US" sz="2000" b="1" dirty="0">
                <a:solidFill>
                  <a:schemeClr val="accent6">
                    <a:lumMod val="50000"/>
                  </a:schemeClr>
                </a:solidFill>
              </a:rPr>
              <a:t>expectation: All teachers will write, display, and discuss CO/LO’s with students during each lesson.</a:t>
            </a:r>
            <a:r>
              <a:rPr lang="en-US" b="1" dirty="0">
                <a:solidFill>
                  <a:schemeClr val="accent6">
                    <a:lumMod val="50000"/>
                  </a:schemeClr>
                </a:solidFill>
              </a:rPr>
              <a:t> </a:t>
            </a:r>
            <a:r>
              <a:rPr lang="en-US" dirty="0">
                <a:solidFill>
                  <a:schemeClr val="accent6">
                    <a:lumMod val="50000"/>
                  </a:schemeClr>
                </a:solidFill>
              </a:rPr>
              <a:t>(Teacher Clarity, ES = </a:t>
            </a:r>
            <a:r>
              <a:rPr lang="en-US" dirty="0" smtClean="0">
                <a:solidFill>
                  <a:schemeClr val="accent6">
                    <a:lumMod val="50000"/>
                  </a:schemeClr>
                </a:solidFill>
              </a:rPr>
              <a:t>0.75*; </a:t>
            </a:r>
            <a:r>
              <a:rPr lang="en-US" dirty="0">
                <a:solidFill>
                  <a:schemeClr val="accent6">
                    <a:lumMod val="50000"/>
                  </a:schemeClr>
                </a:solidFill>
              </a:rPr>
              <a:t>Learning goals vs no goals, ES 0.68) </a:t>
            </a:r>
          </a:p>
          <a:p>
            <a:pPr>
              <a:spcBef>
                <a:spcPts val="1200"/>
              </a:spcBef>
              <a:spcAft>
                <a:spcPts val="1200"/>
              </a:spcAft>
            </a:pPr>
            <a:r>
              <a:rPr lang="en-US" sz="2000" b="1" dirty="0" smtClean="0">
                <a:solidFill>
                  <a:schemeClr val="accent6">
                    <a:lumMod val="50000"/>
                  </a:schemeClr>
                </a:solidFill>
              </a:rPr>
              <a:t>Formative assessment is key! </a:t>
            </a:r>
            <a:r>
              <a:rPr lang="en-US" dirty="0" smtClean="0">
                <a:solidFill>
                  <a:schemeClr val="accent6">
                    <a:lumMod val="50000"/>
                  </a:schemeClr>
                </a:solidFill>
              </a:rPr>
              <a:t>(Providing formative evaluation, ES = 0.48)</a:t>
            </a:r>
            <a:endParaRPr lang="en-US" sz="2000" b="1" dirty="0" smtClean="0">
              <a:solidFill>
                <a:schemeClr val="accent6">
                  <a:lumMod val="50000"/>
                </a:schemeClr>
              </a:solidFill>
            </a:endParaRPr>
          </a:p>
          <a:p>
            <a:pPr>
              <a:spcBef>
                <a:spcPts val="1200"/>
              </a:spcBef>
              <a:spcAft>
                <a:spcPts val="1200"/>
              </a:spcAft>
            </a:pPr>
            <a:r>
              <a:rPr lang="en-US" sz="2000" b="1" dirty="0" smtClean="0">
                <a:solidFill>
                  <a:schemeClr val="accent6">
                    <a:lumMod val="50000"/>
                  </a:schemeClr>
                </a:solidFill>
              </a:rPr>
              <a:t>Behavior, attitude, effort, etc. are </a:t>
            </a:r>
            <a:r>
              <a:rPr lang="en-US" sz="2000" b="1" u="sng" dirty="0" smtClean="0">
                <a:solidFill>
                  <a:schemeClr val="accent6">
                    <a:lumMod val="50000"/>
                  </a:schemeClr>
                </a:solidFill>
              </a:rPr>
              <a:t>not</a:t>
            </a:r>
            <a:r>
              <a:rPr lang="en-US" sz="2000" b="1" dirty="0" smtClean="0">
                <a:solidFill>
                  <a:schemeClr val="accent6">
                    <a:lumMod val="50000"/>
                  </a:schemeClr>
                </a:solidFill>
              </a:rPr>
              <a:t> part of a ‘grade’ &amp; </a:t>
            </a:r>
            <a:r>
              <a:rPr lang="en-US" sz="2000" b="1" dirty="0">
                <a:solidFill>
                  <a:schemeClr val="accent6">
                    <a:lumMod val="50000"/>
                  </a:schemeClr>
                </a:solidFill>
              </a:rPr>
              <a:t>h</a:t>
            </a:r>
            <a:r>
              <a:rPr lang="en-US" sz="2000" b="1" dirty="0" smtClean="0">
                <a:solidFill>
                  <a:schemeClr val="accent6">
                    <a:lumMod val="50000"/>
                  </a:schemeClr>
                </a:solidFill>
              </a:rPr>
              <a:t>omework is practice! </a:t>
            </a:r>
            <a:endParaRPr lang="en-US" sz="2000" b="1" dirty="0">
              <a:solidFill>
                <a:schemeClr val="accent6">
                  <a:lumMod val="50000"/>
                </a:schemeClr>
              </a:solidFill>
            </a:endParaRPr>
          </a:p>
        </p:txBody>
      </p:sp>
      <p:sp>
        <p:nvSpPr>
          <p:cNvPr id="5" name="TextBox 4"/>
          <p:cNvSpPr txBox="1"/>
          <p:nvPr/>
        </p:nvSpPr>
        <p:spPr>
          <a:xfrm>
            <a:off x="731873" y="6301069"/>
            <a:ext cx="6921659" cy="461665"/>
          </a:xfrm>
          <a:prstGeom prst="rect">
            <a:avLst/>
          </a:prstGeom>
          <a:solidFill>
            <a:schemeClr val="accent1">
              <a:lumMod val="20000"/>
              <a:lumOff val="80000"/>
            </a:schemeClr>
          </a:solidFill>
        </p:spPr>
        <p:txBody>
          <a:bodyPr wrap="square" rtlCol="0">
            <a:spAutoFit/>
          </a:bodyPr>
          <a:lstStyle/>
          <a:p>
            <a:r>
              <a:rPr lang="en-US" sz="2400" b="1" dirty="0" smtClean="0">
                <a:solidFill>
                  <a:schemeClr val="bg2"/>
                </a:solidFill>
              </a:rPr>
              <a:t>*That’s moving from 50</a:t>
            </a:r>
            <a:r>
              <a:rPr lang="en-US" sz="2400" b="1" baseline="30000" dirty="0" smtClean="0">
                <a:solidFill>
                  <a:schemeClr val="bg2"/>
                </a:solidFill>
              </a:rPr>
              <a:t>th</a:t>
            </a:r>
            <a:r>
              <a:rPr lang="en-US" sz="2400" b="1" dirty="0" smtClean="0">
                <a:solidFill>
                  <a:schemeClr val="bg2"/>
                </a:solidFill>
              </a:rPr>
              <a:t> </a:t>
            </a:r>
            <a:r>
              <a:rPr lang="en-US" sz="2400" b="1" dirty="0">
                <a:solidFill>
                  <a:schemeClr val="bg2"/>
                </a:solidFill>
              </a:rPr>
              <a:t>to 58</a:t>
            </a:r>
            <a:r>
              <a:rPr lang="en-US" sz="2400" b="1" baseline="30000" dirty="0">
                <a:solidFill>
                  <a:schemeClr val="bg2"/>
                </a:solidFill>
              </a:rPr>
              <a:t>th</a:t>
            </a:r>
            <a:r>
              <a:rPr lang="en-US" sz="2400" b="1" dirty="0">
                <a:solidFill>
                  <a:schemeClr val="bg2"/>
                </a:solidFill>
              </a:rPr>
              <a:t> percentile!</a:t>
            </a:r>
            <a:endParaRPr lang="en-US" sz="2400" dirty="0"/>
          </a:p>
        </p:txBody>
      </p:sp>
      <p:pic>
        <p:nvPicPr>
          <p:cNvPr id="6" name="Picture 5"/>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13299" b="16146"/>
          <a:stretch/>
        </p:blipFill>
        <p:spPr>
          <a:xfrm>
            <a:off x="7801337" y="4896091"/>
            <a:ext cx="4279980" cy="1956122"/>
          </a:xfrm>
          <a:prstGeom prst="rect">
            <a:avLst/>
          </a:prstGeom>
        </p:spPr>
      </p:pic>
    </p:spTree>
    <p:extLst>
      <p:ext uri="{BB962C8B-B14F-4D97-AF65-F5344CB8AC3E}">
        <p14:creationId xmlns:p14="http://schemas.microsoft.com/office/powerpoint/2010/main" val="2089252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500"/>
                                        <p:tgtEl>
                                          <p:spTgt spid="4">
                                            <p:bg/>
                                          </p:spTgt>
                                        </p:tgtEl>
                                      </p:cBhvr>
                                    </p:animEffect>
                                  </p:childTnLst>
                                </p:cTn>
                              </p:par>
                              <p:par>
                                <p:cTn id="8" presetID="2" presetClass="entr" presetSubtype="6"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 calcmode="lin" valueType="num">
                                      <p:cBhvr additive="base">
                                        <p:cTn id="10"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11" dur="500" fill="hold"/>
                                        <p:tgtEl>
                                          <p:spTgt spid="4">
                                            <p:txEl>
                                              <p:pRg st="0" end="0"/>
                                            </p:txEl>
                                          </p:spTgt>
                                        </p:tgtEl>
                                        <p:attrNameLst>
                                          <p:attrName>ppt_y</p:attrName>
                                        </p:attrNameLst>
                                      </p:cBhvr>
                                      <p:tavLst>
                                        <p:tav tm="0">
                                          <p:val>
                                            <p:strVal val="1+#ppt_h/2"/>
                                          </p:val>
                                        </p:tav>
                                        <p:tav tm="100000">
                                          <p:val>
                                            <p:strVal val="#ppt_y"/>
                                          </p:val>
                                        </p:tav>
                                      </p:tavLst>
                                    </p:anim>
                                  </p:childTnLst>
                                </p:cTn>
                              </p:par>
                              <p:par>
                                <p:cTn id="12" presetID="2" presetClass="entr" presetSubtype="6" fill="hold" grpId="0" nodeType="with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additive="base">
                                        <p:cTn id="14" dur="500" fill="hold"/>
                                        <p:tgtEl>
                                          <p:spTgt spid="4">
                                            <p:txEl>
                                              <p:pRg st="1" end="1"/>
                                            </p:txEl>
                                          </p:spTgt>
                                        </p:tgtEl>
                                        <p:attrNameLst>
                                          <p:attrName>ppt_x</p:attrName>
                                        </p:attrNameLst>
                                      </p:cBhvr>
                                      <p:tavLst>
                                        <p:tav tm="0">
                                          <p:val>
                                            <p:strVal val="1+#ppt_w/2"/>
                                          </p:val>
                                        </p:tav>
                                        <p:tav tm="100000">
                                          <p:val>
                                            <p:strVal val="#ppt_x"/>
                                          </p:val>
                                        </p:tav>
                                      </p:tavLst>
                                    </p:anim>
                                    <p:anim calcmode="lin" valueType="num">
                                      <p:cBhvr additive="base">
                                        <p:cTn id="15"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6" presetID="2" presetClass="entr" presetSubtype="6" fill="hold" grpId="0" nodeType="withEffect">
                                  <p:stCondLst>
                                    <p:cond delay="0"/>
                                  </p:stCondLst>
                                  <p:childTnLst>
                                    <p:set>
                                      <p:cBhvr>
                                        <p:cTn id="17" dur="1" fill="hold">
                                          <p:stCondLst>
                                            <p:cond delay="0"/>
                                          </p:stCondLst>
                                        </p:cTn>
                                        <p:tgtEl>
                                          <p:spTgt spid="4">
                                            <p:txEl>
                                              <p:pRg st="2" end="2"/>
                                            </p:txEl>
                                          </p:spTgt>
                                        </p:tgtEl>
                                        <p:attrNameLst>
                                          <p:attrName>style.visibility</p:attrName>
                                        </p:attrNameLst>
                                      </p:cBhvr>
                                      <p:to>
                                        <p:strVal val="visible"/>
                                      </p:to>
                                    </p:set>
                                    <p:anim calcmode="lin" valueType="num">
                                      <p:cBhvr additive="base">
                                        <p:cTn id="18" dur="500" fill="hold"/>
                                        <p:tgtEl>
                                          <p:spTgt spid="4">
                                            <p:txEl>
                                              <p:pRg st="2" end="2"/>
                                            </p:txEl>
                                          </p:spTgt>
                                        </p:tgtEl>
                                        <p:attrNameLst>
                                          <p:attrName>ppt_x</p:attrName>
                                        </p:attrNameLst>
                                      </p:cBhvr>
                                      <p:tavLst>
                                        <p:tav tm="0">
                                          <p:val>
                                            <p:strVal val="1+#ppt_w/2"/>
                                          </p:val>
                                        </p:tav>
                                        <p:tav tm="100000">
                                          <p:val>
                                            <p:strVal val="#ppt_x"/>
                                          </p:val>
                                        </p:tav>
                                      </p:tavLst>
                                    </p:anim>
                                    <p:anim calcmode="lin" valueType="num">
                                      <p:cBhvr additive="base">
                                        <p:cTn id="19"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left)">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nimBg="1"/>
      <p:bldP spid="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873" y="579430"/>
            <a:ext cx="9913381" cy="763234"/>
          </a:xfrm>
        </p:spPr>
        <p:txBody>
          <a:bodyPr/>
          <a:lstStyle/>
          <a:p>
            <a:pPr algn="ctr"/>
            <a:r>
              <a:rPr lang="en-US" b="1" dirty="0" smtClean="0">
                <a:solidFill>
                  <a:schemeClr val="accent4">
                    <a:lumMod val="50000"/>
                  </a:schemeClr>
                </a:solidFill>
                <a:latin typeface="Adobe Caslon Pro Bold" panose="0205070206050A020403" pitchFamily="18" charset="0"/>
              </a:rPr>
              <a:t>Curriculum Adoption</a:t>
            </a:r>
            <a:endParaRPr lang="en-US" b="1" dirty="0">
              <a:solidFill>
                <a:schemeClr val="accent4">
                  <a:lumMod val="50000"/>
                </a:schemeClr>
              </a:solidFill>
              <a:latin typeface="Adobe Caslon Pro Bold" panose="0205070206050A020403" pitchFamily="18" charset="0"/>
            </a:endParaRPr>
          </a:p>
        </p:txBody>
      </p:sp>
      <p:sp>
        <p:nvSpPr>
          <p:cNvPr id="4" name="Rectangle 3"/>
          <p:cNvSpPr txBox="1">
            <a:spLocks noChangeArrowheads="1"/>
          </p:cNvSpPr>
          <p:nvPr/>
        </p:nvSpPr>
        <p:spPr>
          <a:xfrm>
            <a:off x="952130" y="1779334"/>
            <a:ext cx="10248405" cy="3591320"/>
          </a:xfrm>
          <a:prstGeom prst="rect">
            <a:avLst/>
          </a:prstGeom>
          <a:solidFill>
            <a:srgbClr val="FCFDFA"/>
          </a:solidFill>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a:spcBef>
                <a:spcPts val="1200"/>
              </a:spcBef>
              <a:spcAft>
                <a:spcPts val="1200"/>
              </a:spcAft>
            </a:pPr>
            <a:r>
              <a:rPr lang="en-US" sz="2400" b="1" dirty="0" smtClean="0">
                <a:solidFill>
                  <a:schemeClr val="accent6">
                    <a:lumMod val="50000"/>
                  </a:schemeClr>
                </a:solidFill>
              </a:rPr>
              <a:t>Year 2 for secondary math: HS- Envision </a:t>
            </a:r>
            <a:r>
              <a:rPr lang="en-US" sz="2400" b="1" dirty="0" smtClean="0">
                <a:solidFill>
                  <a:schemeClr val="accent6">
                    <a:lumMod val="50000"/>
                  </a:schemeClr>
                </a:solidFill>
              </a:rPr>
              <a:t>Math; </a:t>
            </a:r>
            <a:r>
              <a:rPr lang="en-US" sz="2400" b="1" dirty="0" smtClean="0">
                <a:solidFill>
                  <a:schemeClr val="accent6">
                    <a:lumMod val="50000"/>
                  </a:schemeClr>
                </a:solidFill>
              </a:rPr>
              <a:t>MS- </a:t>
            </a:r>
            <a:r>
              <a:rPr lang="en-US" sz="2400" b="1" dirty="0" smtClean="0">
                <a:solidFill>
                  <a:schemeClr val="accent6">
                    <a:lumMod val="50000"/>
                  </a:schemeClr>
                </a:solidFill>
              </a:rPr>
              <a:t>Illustrative Math</a:t>
            </a:r>
          </a:p>
          <a:p>
            <a:pPr>
              <a:spcBef>
                <a:spcPts val="1200"/>
              </a:spcBef>
              <a:spcAft>
                <a:spcPts val="1200"/>
              </a:spcAft>
            </a:pPr>
            <a:r>
              <a:rPr lang="en-US" sz="2400" b="1" dirty="0" smtClean="0">
                <a:solidFill>
                  <a:schemeClr val="accent6">
                    <a:lumMod val="50000"/>
                  </a:schemeClr>
                </a:solidFill>
              </a:rPr>
              <a:t>Year 1 for secondary science: HS- </a:t>
            </a:r>
            <a:r>
              <a:rPr lang="en-US" sz="2400" b="1" dirty="0" smtClean="0">
                <a:solidFill>
                  <a:schemeClr val="accent6">
                    <a:lumMod val="50000"/>
                  </a:schemeClr>
                </a:solidFill>
              </a:rPr>
              <a:t>Inspire Science series; </a:t>
            </a:r>
            <a:r>
              <a:rPr lang="en-US" sz="2400" b="1" dirty="0" smtClean="0">
                <a:solidFill>
                  <a:schemeClr val="accent6">
                    <a:lumMod val="50000"/>
                  </a:schemeClr>
                </a:solidFill>
              </a:rPr>
              <a:t>MS- </a:t>
            </a:r>
            <a:r>
              <a:rPr lang="en-US" sz="2400" b="1" dirty="0" smtClean="0">
                <a:solidFill>
                  <a:schemeClr val="accent6">
                    <a:lumMod val="50000"/>
                  </a:schemeClr>
                </a:solidFill>
              </a:rPr>
              <a:t>Amplify Science</a:t>
            </a:r>
          </a:p>
          <a:p>
            <a:pPr>
              <a:spcBef>
                <a:spcPts val="1200"/>
              </a:spcBef>
              <a:spcAft>
                <a:spcPts val="1200"/>
              </a:spcAft>
            </a:pPr>
            <a:r>
              <a:rPr lang="en-US" sz="2400" b="1" dirty="0" smtClean="0">
                <a:solidFill>
                  <a:schemeClr val="accent6">
                    <a:lumMod val="50000"/>
                  </a:schemeClr>
                </a:solidFill>
              </a:rPr>
              <a:t>Beginning year of purchasing: Elementary science</a:t>
            </a:r>
          </a:p>
          <a:p>
            <a:pPr>
              <a:spcBef>
                <a:spcPts val="1200"/>
              </a:spcBef>
              <a:spcAft>
                <a:spcPts val="1200"/>
              </a:spcAft>
            </a:pPr>
            <a:r>
              <a:rPr lang="en-US" sz="2400" b="1" dirty="0" smtClean="0">
                <a:solidFill>
                  <a:schemeClr val="accent6">
                    <a:lumMod val="50000"/>
                  </a:schemeClr>
                </a:solidFill>
              </a:rPr>
              <a:t>Beginning year of study: K-12 teams art, music, </a:t>
            </a:r>
            <a:r>
              <a:rPr lang="en-US" sz="2400" b="1" dirty="0" smtClean="0">
                <a:solidFill>
                  <a:schemeClr val="accent6">
                    <a:lumMod val="50000"/>
                  </a:schemeClr>
                </a:solidFill>
              </a:rPr>
              <a:t>PE</a:t>
            </a:r>
          </a:p>
          <a:p>
            <a:pPr>
              <a:spcBef>
                <a:spcPts val="1200"/>
              </a:spcBef>
              <a:spcAft>
                <a:spcPts val="1200"/>
              </a:spcAft>
            </a:pPr>
            <a:endParaRPr lang="en-US" sz="2400" b="1" dirty="0" smtClean="0">
              <a:solidFill>
                <a:schemeClr val="accent6">
                  <a:lumMod val="50000"/>
                </a:schemeClr>
              </a:solidFill>
            </a:endParaRPr>
          </a:p>
        </p:txBody>
      </p:sp>
      <p:pic>
        <p:nvPicPr>
          <p:cNvPr id="5" name="Picture 4"/>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13299" b="16146"/>
          <a:stretch/>
        </p:blipFill>
        <p:spPr>
          <a:xfrm>
            <a:off x="7801337" y="4896091"/>
            <a:ext cx="4279980" cy="1956122"/>
          </a:xfrm>
          <a:prstGeom prst="rect">
            <a:avLst/>
          </a:prstGeom>
        </p:spPr>
      </p:pic>
    </p:spTree>
    <p:extLst>
      <p:ext uri="{BB962C8B-B14F-4D97-AF65-F5344CB8AC3E}">
        <p14:creationId xmlns:p14="http://schemas.microsoft.com/office/powerpoint/2010/main" val="4115672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500"/>
                                        <p:tgtEl>
                                          <p:spTgt spid="4">
                                            <p:bg/>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randombar(horizontal)">
                                      <p:cBhvr>
                                        <p:cTn id="10" dur="500"/>
                                        <p:tgtEl>
                                          <p:spTgt spid="4">
                                            <p:txEl>
                                              <p:pRg st="0" end="0"/>
                                            </p:txEl>
                                          </p:spTgt>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randombar(horizontal)">
                                      <p:cBhvr>
                                        <p:cTn id="13" dur="500"/>
                                        <p:tgtEl>
                                          <p:spTgt spid="4">
                                            <p:txEl>
                                              <p:pRg st="1" end="1"/>
                                            </p:txEl>
                                          </p:spTgt>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animEffect transition="in" filter="randombar(horizontal)">
                                      <p:cBhvr>
                                        <p:cTn id="16" dur="500"/>
                                        <p:tgtEl>
                                          <p:spTgt spid="4">
                                            <p:txEl>
                                              <p:pRg st="2" end="2"/>
                                            </p:txEl>
                                          </p:spTgt>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randombar(horizontal)">
                                      <p:cBhvr>
                                        <p:cTn id="19"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allAtOnce"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873" y="619932"/>
            <a:ext cx="9913381" cy="635432"/>
          </a:xfrm>
        </p:spPr>
        <p:txBody>
          <a:bodyPr/>
          <a:lstStyle/>
          <a:p>
            <a:pPr algn="ctr"/>
            <a:r>
              <a:rPr lang="en-US" b="1" dirty="0" smtClean="0">
                <a:solidFill>
                  <a:schemeClr val="accent4">
                    <a:lumMod val="50000"/>
                  </a:schemeClr>
                </a:solidFill>
                <a:latin typeface="Adobe Caslon Pro Bold" panose="0205070206050A020403" pitchFamily="18" charset="0"/>
              </a:rPr>
              <a:t>Professional Learning</a:t>
            </a:r>
            <a:endParaRPr lang="en-US" b="1" dirty="0">
              <a:solidFill>
                <a:schemeClr val="accent4">
                  <a:lumMod val="50000"/>
                </a:schemeClr>
              </a:solidFill>
              <a:latin typeface="Adobe Caslon Pro Bold" panose="0205070206050A020403" pitchFamily="18" charset="0"/>
            </a:endParaRPr>
          </a:p>
        </p:txBody>
      </p:sp>
      <p:sp>
        <p:nvSpPr>
          <p:cNvPr id="4" name="Rectangle 3"/>
          <p:cNvSpPr txBox="1">
            <a:spLocks noChangeArrowheads="1"/>
          </p:cNvSpPr>
          <p:nvPr/>
        </p:nvSpPr>
        <p:spPr>
          <a:xfrm>
            <a:off x="1048651" y="1270864"/>
            <a:ext cx="10248405" cy="5018920"/>
          </a:xfrm>
          <a:prstGeom prst="rect">
            <a:avLst/>
          </a:prstGeom>
          <a:solidFill>
            <a:srgbClr val="FCFDFA"/>
          </a:solidFill>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lnSpc>
                <a:spcPct val="150000"/>
              </a:lnSpc>
              <a:spcBef>
                <a:spcPts val="1200"/>
              </a:spcBef>
              <a:spcAft>
                <a:spcPts val="1200"/>
              </a:spcAft>
              <a:buNone/>
            </a:pPr>
            <a:r>
              <a:rPr lang="en-US" sz="2400" b="1" dirty="0" smtClean="0">
                <a:solidFill>
                  <a:schemeClr val="accent6">
                    <a:lumMod val="50000"/>
                  </a:schemeClr>
                </a:solidFill>
              </a:rPr>
              <a:t>On April 6</a:t>
            </a:r>
            <a:r>
              <a:rPr lang="en-US" sz="2400" b="1" baseline="30000" dirty="0" smtClean="0">
                <a:solidFill>
                  <a:schemeClr val="accent6">
                    <a:lumMod val="50000"/>
                  </a:schemeClr>
                </a:solidFill>
              </a:rPr>
              <a:t>th</a:t>
            </a:r>
            <a:r>
              <a:rPr lang="en-US" sz="2400" b="1" dirty="0" smtClean="0">
                <a:solidFill>
                  <a:schemeClr val="accent6">
                    <a:lumMod val="50000"/>
                  </a:schemeClr>
                </a:solidFill>
              </a:rPr>
              <a:t>, any teacher who attended a workshop, conference, or other professional learning opportunity paid for by the district will share about the conference or workshop, some of the things they learned, and at least one thing they tried implementing with students.  </a:t>
            </a:r>
          </a:p>
          <a:p>
            <a:pPr marL="0" indent="0">
              <a:lnSpc>
                <a:spcPct val="150000"/>
              </a:lnSpc>
              <a:spcBef>
                <a:spcPts val="1200"/>
              </a:spcBef>
              <a:spcAft>
                <a:spcPts val="1200"/>
              </a:spcAft>
              <a:buNone/>
            </a:pPr>
            <a:r>
              <a:rPr lang="en-US" sz="2400" b="1" dirty="0" smtClean="0">
                <a:solidFill>
                  <a:schemeClr val="accent6">
                    <a:lumMod val="50000"/>
                  </a:schemeClr>
                </a:solidFill>
              </a:rPr>
              <a:t>This will be </a:t>
            </a:r>
            <a:r>
              <a:rPr lang="en-US" sz="2400" b="1" dirty="0" smtClean="0">
                <a:solidFill>
                  <a:schemeClr val="accent6">
                    <a:lumMod val="50000"/>
                  </a:schemeClr>
                </a:solidFill>
              </a:rPr>
              <a:t>informal, within </a:t>
            </a:r>
            <a:r>
              <a:rPr lang="en-US" sz="2400" b="1" dirty="0" smtClean="0">
                <a:solidFill>
                  <a:schemeClr val="accent6">
                    <a:lumMod val="50000"/>
                  </a:schemeClr>
                </a:solidFill>
              </a:rPr>
              <a:t>each </a:t>
            </a:r>
            <a:r>
              <a:rPr lang="en-US" sz="2400" b="1" dirty="0" smtClean="0">
                <a:solidFill>
                  <a:schemeClr val="accent6">
                    <a:lumMod val="50000"/>
                  </a:schemeClr>
                </a:solidFill>
              </a:rPr>
              <a:t>building, </a:t>
            </a:r>
            <a:r>
              <a:rPr lang="en-US" sz="2400" b="1" dirty="0" smtClean="0">
                <a:solidFill>
                  <a:schemeClr val="accent6">
                    <a:lumMod val="50000"/>
                  </a:schemeClr>
                </a:solidFill>
              </a:rPr>
              <a:t>in small </a:t>
            </a:r>
            <a:r>
              <a:rPr lang="en-US" sz="2400" b="1" dirty="0" smtClean="0">
                <a:solidFill>
                  <a:schemeClr val="accent6">
                    <a:lumMod val="50000"/>
                  </a:schemeClr>
                </a:solidFill>
              </a:rPr>
              <a:t>groups, and </a:t>
            </a:r>
            <a:r>
              <a:rPr lang="en-US" sz="2400" b="1" dirty="0" smtClean="0">
                <a:solidFill>
                  <a:schemeClr val="accent6">
                    <a:lumMod val="50000"/>
                  </a:schemeClr>
                </a:solidFill>
              </a:rPr>
              <a:t>similar to how we shared information about formative assessments a couple of years ago! </a:t>
            </a:r>
          </a:p>
        </p:txBody>
      </p:sp>
    </p:spTree>
    <p:extLst>
      <p:ext uri="{BB962C8B-B14F-4D97-AF65-F5344CB8AC3E}">
        <p14:creationId xmlns:p14="http://schemas.microsoft.com/office/powerpoint/2010/main" val="4135624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500"/>
                                        <p:tgtEl>
                                          <p:spTgt spid="4">
                                            <p:bg/>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randombar(horizontal)">
                                      <p:cBhvr>
                                        <p:cTn id="10" dur="500"/>
                                        <p:tgtEl>
                                          <p:spTgt spid="4">
                                            <p:txEl>
                                              <p:pRg st="0" end="0"/>
                                            </p:txEl>
                                          </p:spTgt>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randombar(horizontal)">
                                      <p:cBhvr>
                                        <p:cTn id="13"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allAtOnce"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873" y="579429"/>
            <a:ext cx="9913381" cy="1303961"/>
          </a:xfrm>
        </p:spPr>
        <p:txBody>
          <a:bodyPr/>
          <a:lstStyle/>
          <a:p>
            <a:pPr algn="ctr"/>
            <a:r>
              <a:rPr lang="en-US" b="1" dirty="0" smtClean="0">
                <a:solidFill>
                  <a:schemeClr val="accent4">
                    <a:lumMod val="50000"/>
                  </a:schemeClr>
                </a:solidFill>
                <a:latin typeface="Adobe Caslon Pro Bold" panose="0205070206050A020403" pitchFamily="18" charset="0"/>
              </a:rPr>
              <a:t>Teacher Leadership </a:t>
            </a:r>
            <a:endParaRPr lang="en-US" b="1" dirty="0">
              <a:solidFill>
                <a:schemeClr val="accent4">
                  <a:lumMod val="50000"/>
                </a:schemeClr>
              </a:solidFill>
              <a:latin typeface="Adobe Caslon Pro Bold" panose="0205070206050A020403" pitchFamily="18" charset="0"/>
            </a:endParaRPr>
          </a:p>
        </p:txBody>
      </p:sp>
      <p:sp>
        <p:nvSpPr>
          <p:cNvPr id="4" name="Rectangle 3"/>
          <p:cNvSpPr txBox="1">
            <a:spLocks noChangeArrowheads="1"/>
          </p:cNvSpPr>
          <p:nvPr/>
        </p:nvSpPr>
        <p:spPr>
          <a:xfrm>
            <a:off x="731873" y="1672518"/>
            <a:ext cx="7956896" cy="3177276"/>
          </a:xfrm>
          <a:prstGeom prst="rect">
            <a:avLst/>
          </a:prstGeom>
          <a:solidFill>
            <a:srgbClr val="FCFDFA"/>
          </a:solidFill>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463550" indent="-463550">
              <a:spcBef>
                <a:spcPts val="600"/>
              </a:spcBef>
              <a:spcAft>
                <a:spcPts val="600"/>
              </a:spcAft>
            </a:pPr>
            <a:r>
              <a:rPr lang="en-US" sz="2800" b="1" dirty="0">
                <a:solidFill>
                  <a:schemeClr val="accent6">
                    <a:lumMod val="50000"/>
                  </a:schemeClr>
                </a:solidFill>
              </a:rPr>
              <a:t>Teacher Leadership &amp; Mentor Coordinator</a:t>
            </a:r>
          </a:p>
          <a:p>
            <a:pPr marL="463550" indent="-463550">
              <a:spcBef>
                <a:spcPts val="600"/>
              </a:spcBef>
              <a:spcAft>
                <a:spcPts val="600"/>
              </a:spcAft>
            </a:pPr>
            <a:r>
              <a:rPr lang="en-US" sz="2800" b="1" dirty="0" smtClean="0">
                <a:solidFill>
                  <a:schemeClr val="accent6">
                    <a:lumMod val="50000"/>
                  </a:schemeClr>
                </a:solidFill>
              </a:rPr>
              <a:t>5 Instructional Coaches</a:t>
            </a:r>
            <a:endParaRPr lang="en-US" sz="2800" b="1" dirty="0">
              <a:solidFill>
                <a:schemeClr val="accent6">
                  <a:lumMod val="50000"/>
                </a:schemeClr>
              </a:solidFill>
            </a:endParaRPr>
          </a:p>
          <a:p>
            <a:pPr marL="463550" indent="-463550">
              <a:spcBef>
                <a:spcPts val="600"/>
              </a:spcBef>
              <a:spcAft>
                <a:spcPts val="600"/>
              </a:spcAft>
            </a:pPr>
            <a:r>
              <a:rPr lang="en-US" sz="2800" b="1" dirty="0" smtClean="0">
                <a:solidFill>
                  <a:schemeClr val="accent6">
                    <a:lumMod val="50000"/>
                  </a:schemeClr>
                </a:solidFill>
              </a:rPr>
              <a:t>17 Mentors</a:t>
            </a:r>
            <a:endParaRPr lang="en-US" sz="2800" b="1" dirty="0">
              <a:solidFill>
                <a:schemeClr val="accent6">
                  <a:lumMod val="50000"/>
                </a:schemeClr>
              </a:solidFill>
            </a:endParaRPr>
          </a:p>
          <a:p>
            <a:pPr marL="463550" indent="-463550">
              <a:spcBef>
                <a:spcPts val="600"/>
              </a:spcBef>
              <a:spcAft>
                <a:spcPts val="600"/>
              </a:spcAft>
            </a:pPr>
            <a:r>
              <a:rPr lang="en-US" sz="2800" b="1" dirty="0" smtClean="0">
                <a:solidFill>
                  <a:schemeClr val="accent6">
                    <a:lumMod val="50000"/>
                  </a:schemeClr>
                </a:solidFill>
              </a:rPr>
              <a:t>33 PLC Leaders</a:t>
            </a:r>
            <a:endParaRPr lang="en-US" sz="2800" b="1" dirty="0">
              <a:solidFill>
                <a:schemeClr val="accent6">
                  <a:lumMod val="50000"/>
                </a:schemeClr>
              </a:solidFill>
            </a:endParaRPr>
          </a:p>
          <a:p>
            <a:pPr marL="463550" indent="-463550">
              <a:spcBef>
                <a:spcPts val="600"/>
              </a:spcBef>
              <a:spcAft>
                <a:spcPts val="600"/>
              </a:spcAft>
            </a:pPr>
            <a:r>
              <a:rPr lang="en-US" sz="2800" b="1" dirty="0">
                <a:solidFill>
                  <a:schemeClr val="accent6">
                    <a:lumMod val="50000"/>
                  </a:schemeClr>
                </a:solidFill>
              </a:rPr>
              <a:t>Model Teachers</a:t>
            </a:r>
          </a:p>
          <a:p>
            <a:pPr>
              <a:spcBef>
                <a:spcPts val="600"/>
              </a:spcBef>
              <a:spcAft>
                <a:spcPts val="600"/>
              </a:spcAft>
            </a:pPr>
            <a:endParaRPr lang="en-US" sz="2800" b="1" dirty="0">
              <a:solidFill>
                <a:schemeClr val="accent6">
                  <a:lumMod val="50000"/>
                </a:schemeClr>
              </a:solidFill>
            </a:endParaRPr>
          </a:p>
        </p:txBody>
      </p:sp>
      <p:sp>
        <p:nvSpPr>
          <p:cNvPr id="5" name="Rectangle 3"/>
          <p:cNvSpPr txBox="1">
            <a:spLocks noChangeArrowheads="1"/>
          </p:cNvSpPr>
          <p:nvPr/>
        </p:nvSpPr>
        <p:spPr>
          <a:xfrm>
            <a:off x="4418974" y="2843512"/>
            <a:ext cx="7175404" cy="3724403"/>
          </a:xfrm>
          <a:prstGeom prst="rect">
            <a:avLst/>
          </a:prstGeom>
          <a:solidFill>
            <a:schemeClr val="accent2">
              <a:lumMod val="20000"/>
              <a:lumOff val="80000"/>
            </a:schemeClr>
          </a:solidFill>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spcBef>
                <a:spcPts val="600"/>
              </a:spcBef>
              <a:spcAft>
                <a:spcPts val="600"/>
              </a:spcAft>
              <a:buNone/>
            </a:pPr>
            <a:r>
              <a:rPr lang="en-US" sz="2000" b="1" dirty="0" smtClean="0">
                <a:solidFill>
                  <a:schemeClr val="accent6">
                    <a:lumMod val="50000"/>
                  </a:schemeClr>
                </a:solidFill>
              </a:rPr>
              <a:t>Focus areas…</a:t>
            </a:r>
            <a:endParaRPr lang="en-US" sz="2000" b="1" dirty="0">
              <a:solidFill>
                <a:schemeClr val="accent6">
                  <a:lumMod val="50000"/>
                </a:schemeClr>
              </a:solidFill>
            </a:endParaRPr>
          </a:p>
          <a:p>
            <a:pPr lvl="1">
              <a:spcBef>
                <a:spcPts val="600"/>
              </a:spcBef>
              <a:spcAft>
                <a:spcPts val="600"/>
              </a:spcAft>
            </a:pPr>
            <a:r>
              <a:rPr lang="en-US" sz="2000" b="1" dirty="0" smtClean="0">
                <a:solidFill>
                  <a:schemeClr val="accent6">
                    <a:lumMod val="50000"/>
                  </a:schemeClr>
                </a:solidFill>
              </a:rPr>
              <a:t>Facilitate district </a:t>
            </a:r>
            <a:r>
              <a:rPr lang="en-US" sz="2000" b="1" dirty="0">
                <a:solidFill>
                  <a:schemeClr val="accent6">
                    <a:lumMod val="50000"/>
                  </a:schemeClr>
                </a:solidFill>
              </a:rPr>
              <a:t>mentoring </a:t>
            </a:r>
            <a:r>
              <a:rPr lang="en-US" sz="2000" b="1" dirty="0" smtClean="0">
                <a:solidFill>
                  <a:schemeClr val="accent6">
                    <a:lumMod val="50000"/>
                  </a:schemeClr>
                </a:solidFill>
              </a:rPr>
              <a:t>program</a:t>
            </a:r>
            <a:endParaRPr lang="en-US" sz="2000" b="1" dirty="0">
              <a:solidFill>
                <a:schemeClr val="accent6">
                  <a:lumMod val="50000"/>
                </a:schemeClr>
              </a:solidFill>
            </a:endParaRPr>
          </a:p>
          <a:p>
            <a:pPr lvl="1">
              <a:spcBef>
                <a:spcPts val="600"/>
              </a:spcBef>
              <a:spcAft>
                <a:spcPts val="600"/>
              </a:spcAft>
            </a:pPr>
            <a:r>
              <a:rPr lang="en-US" sz="2000" b="1" dirty="0">
                <a:solidFill>
                  <a:schemeClr val="accent6">
                    <a:lumMod val="50000"/>
                  </a:schemeClr>
                </a:solidFill>
              </a:rPr>
              <a:t>Provide training and support for PLC Facilitators</a:t>
            </a:r>
          </a:p>
          <a:p>
            <a:pPr lvl="1">
              <a:spcBef>
                <a:spcPts val="600"/>
              </a:spcBef>
              <a:spcAft>
                <a:spcPts val="600"/>
              </a:spcAft>
            </a:pPr>
            <a:r>
              <a:rPr lang="en-US" sz="2000" b="1" dirty="0">
                <a:solidFill>
                  <a:schemeClr val="accent6">
                    <a:lumMod val="50000"/>
                  </a:schemeClr>
                </a:solidFill>
              </a:rPr>
              <a:t>Coaching teachers on personal growth plans</a:t>
            </a:r>
          </a:p>
          <a:p>
            <a:pPr lvl="1">
              <a:spcBef>
                <a:spcPts val="600"/>
              </a:spcBef>
              <a:spcAft>
                <a:spcPts val="600"/>
              </a:spcAft>
            </a:pPr>
            <a:r>
              <a:rPr lang="en-US" sz="2000" b="1" dirty="0" smtClean="0">
                <a:solidFill>
                  <a:schemeClr val="accent6">
                    <a:lumMod val="50000"/>
                  </a:schemeClr>
                </a:solidFill>
              </a:rPr>
              <a:t>Positive </a:t>
            </a:r>
            <a:r>
              <a:rPr lang="en-US" sz="2000" b="1" dirty="0">
                <a:solidFill>
                  <a:schemeClr val="accent6">
                    <a:lumMod val="50000"/>
                  </a:schemeClr>
                </a:solidFill>
              </a:rPr>
              <a:t>observations </a:t>
            </a:r>
            <a:r>
              <a:rPr lang="en-US" sz="2000" b="1" dirty="0" smtClean="0">
                <a:solidFill>
                  <a:schemeClr val="accent6">
                    <a:lumMod val="50000"/>
                  </a:schemeClr>
                </a:solidFill>
              </a:rPr>
              <a:t>in classrooms</a:t>
            </a:r>
            <a:endParaRPr lang="en-US" sz="2000" b="1" dirty="0">
              <a:solidFill>
                <a:schemeClr val="accent6">
                  <a:lumMod val="50000"/>
                </a:schemeClr>
              </a:solidFill>
            </a:endParaRPr>
          </a:p>
          <a:p>
            <a:pPr lvl="1">
              <a:spcBef>
                <a:spcPts val="600"/>
              </a:spcBef>
              <a:spcAft>
                <a:spcPts val="600"/>
              </a:spcAft>
            </a:pPr>
            <a:r>
              <a:rPr lang="en-US" sz="2000" b="1" dirty="0" smtClean="0">
                <a:solidFill>
                  <a:schemeClr val="accent6">
                    <a:lumMod val="50000"/>
                  </a:schemeClr>
                </a:solidFill>
              </a:rPr>
              <a:t>Continue </a:t>
            </a:r>
            <a:r>
              <a:rPr lang="en-US" sz="2000" b="1" dirty="0">
                <a:solidFill>
                  <a:schemeClr val="accent6">
                    <a:lumMod val="50000"/>
                  </a:schemeClr>
                </a:solidFill>
              </a:rPr>
              <a:t>working one-on-one with </a:t>
            </a:r>
            <a:r>
              <a:rPr lang="en-US" sz="2000" b="1" dirty="0" smtClean="0">
                <a:solidFill>
                  <a:schemeClr val="accent6">
                    <a:lumMod val="50000"/>
                  </a:schemeClr>
                </a:solidFill>
              </a:rPr>
              <a:t>teachers</a:t>
            </a:r>
            <a:endParaRPr lang="en-US" sz="2000" b="1" dirty="0">
              <a:solidFill>
                <a:schemeClr val="accent6">
                  <a:lumMod val="50000"/>
                </a:schemeClr>
              </a:solidFill>
            </a:endParaRPr>
          </a:p>
          <a:p>
            <a:pPr lvl="1">
              <a:spcBef>
                <a:spcPts val="600"/>
              </a:spcBef>
              <a:spcAft>
                <a:spcPts val="600"/>
              </a:spcAft>
            </a:pPr>
            <a:r>
              <a:rPr lang="en-US" sz="2000" b="1" dirty="0" smtClean="0">
                <a:solidFill>
                  <a:schemeClr val="accent6">
                    <a:lumMod val="50000"/>
                  </a:schemeClr>
                </a:solidFill>
              </a:rPr>
              <a:t>Facilitate </a:t>
            </a:r>
            <a:r>
              <a:rPr lang="en-US" sz="2000" b="1" dirty="0">
                <a:solidFill>
                  <a:schemeClr val="accent6">
                    <a:lumMod val="50000"/>
                  </a:schemeClr>
                </a:solidFill>
              </a:rPr>
              <a:t>professional learning across the </a:t>
            </a:r>
            <a:r>
              <a:rPr lang="en-US" sz="2000" b="1" dirty="0" smtClean="0">
                <a:solidFill>
                  <a:schemeClr val="accent6">
                    <a:lumMod val="50000"/>
                  </a:schemeClr>
                </a:solidFill>
              </a:rPr>
              <a:t>district</a:t>
            </a:r>
          </a:p>
          <a:p>
            <a:pPr lvl="1">
              <a:spcBef>
                <a:spcPts val="600"/>
              </a:spcBef>
              <a:spcAft>
                <a:spcPts val="600"/>
              </a:spcAft>
            </a:pPr>
            <a:r>
              <a:rPr lang="en-US" sz="2000" b="1" dirty="0" smtClean="0">
                <a:solidFill>
                  <a:schemeClr val="accent6">
                    <a:lumMod val="50000"/>
                  </a:schemeClr>
                </a:solidFill>
              </a:rPr>
              <a:t>Continue to deepen their knowledge and skills</a:t>
            </a:r>
            <a:endParaRPr lang="en-US" sz="2000" b="1" dirty="0">
              <a:solidFill>
                <a:schemeClr val="accent6">
                  <a:lumMod val="50000"/>
                </a:schemeClr>
              </a:solidFill>
            </a:endParaRPr>
          </a:p>
        </p:txBody>
      </p:sp>
    </p:spTree>
    <p:extLst>
      <p:ext uri="{BB962C8B-B14F-4D97-AF65-F5344CB8AC3E}">
        <p14:creationId xmlns:p14="http://schemas.microsoft.com/office/powerpoint/2010/main" val="1038841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500"/>
                                        <p:tgtEl>
                                          <p:spTgt spid="4">
                                            <p:bg/>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randombar(horizontal)">
                                      <p:cBhvr>
                                        <p:cTn id="10" dur="500"/>
                                        <p:tgtEl>
                                          <p:spTgt spid="4">
                                            <p:txEl>
                                              <p:pRg st="0" end="0"/>
                                            </p:txEl>
                                          </p:spTgt>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randombar(horizontal)">
                                      <p:cBhvr>
                                        <p:cTn id="13" dur="500"/>
                                        <p:tgtEl>
                                          <p:spTgt spid="4">
                                            <p:txEl>
                                              <p:pRg st="1" end="1"/>
                                            </p:txEl>
                                          </p:spTgt>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animEffect transition="in" filter="randombar(horizontal)">
                                      <p:cBhvr>
                                        <p:cTn id="16" dur="500"/>
                                        <p:tgtEl>
                                          <p:spTgt spid="4">
                                            <p:txEl>
                                              <p:pRg st="2" end="2"/>
                                            </p:txEl>
                                          </p:spTgt>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randombar(horizontal)">
                                      <p:cBhvr>
                                        <p:cTn id="19" dur="500"/>
                                        <p:tgtEl>
                                          <p:spTgt spid="4">
                                            <p:txEl>
                                              <p:pRg st="3" end="3"/>
                                            </p:txEl>
                                          </p:spTgt>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randombar(horizontal)">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bg/>
                                          </p:spTgt>
                                        </p:tgtEl>
                                        <p:attrNameLst>
                                          <p:attrName>style.visibility</p:attrName>
                                        </p:attrNameLst>
                                      </p:cBhvr>
                                      <p:to>
                                        <p:strVal val="visible"/>
                                      </p:to>
                                    </p:set>
                                    <p:animEffect transition="in" filter="fade">
                                      <p:cBhvr>
                                        <p:cTn id="27" dur="500"/>
                                        <p:tgtEl>
                                          <p:spTgt spid="5">
                                            <p:bg/>
                                          </p:spTgt>
                                        </p:tgtEl>
                                      </p:cBhvr>
                                    </p:animEffect>
                                  </p:childTnLst>
                                </p:cTn>
                              </p:par>
                              <p:par>
                                <p:cTn id="28" presetID="14" presetClass="entr" presetSubtype="10" fill="hold" grpId="0" nodeType="withEffect">
                                  <p:stCondLst>
                                    <p:cond delay="0"/>
                                  </p:stCondLst>
                                  <p:childTnLst>
                                    <p:set>
                                      <p:cBhvr>
                                        <p:cTn id="29" dur="1" fill="hold">
                                          <p:stCondLst>
                                            <p:cond delay="0"/>
                                          </p:stCondLst>
                                        </p:cTn>
                                        <p:tgtEl>
                                          <p:spTgt spid="5">
                                            <p:txEl>
                                              <p:pRg st="0" end="0"/>
                                            </p:txEl>
                                          </p:spTgt>
                                        </p:tgtEl>
                                        <p:attrNameLst>
                                          <p:attrName>style.visibility</p:attrName>
                                        </p:attrNameLst>
                                      </p:cBhvr>
                                      <p:to>
                                        <p:strVal val="visible"/>
                                      </p:to>
                                    </p:set>
                                    <p:animEffect transition="in" filter="randombar(horizontal)">
                                      <p:cBhvr>
                                        <p:cTn id="30" dur="500"/>
                                        <p:tgtEl>
                                          <p:spTgt spid="5">
                                            <p:txEl>
                                              <p:pRg st="0" end="0"/>
                                            </p:txEl>
                                          </p:spTgt>
                                        </p:tgtEl>
                                      </p:cBhvr>
                                    </p:animEffect>
                                  </p:childTnLst>
                                </p:cTn>
                              </p:par>
                              <p:par>
                                <p:cTn id="31" presetID="14" presetClass="entr" presetSubtype="10" fill="hold" grpId="0" nodeType="withEffect">
                                  <p:stCondLst>
                                    <p:cond delay="0"/>
                                  </p:stCondLst>
                                  <p:childTnLst>
                                    <p:set>
                                      <p:cBhvr>
                                        <p:cTn id="32" dur="1" fill="hold">
                                          <p:stCondLst>
                                            <p:cond delay="0"/>
                                          </p:stCondLst>
                                        </p:cTn>
                                        <p:tgtEl>
                                          <p:spTgt spid="5">
                                            <p:txEl>
                                              <p:pRg st="1" end="1"/>
                                            </p:txEl>
                                          </p:spTgt>
                                        </p:tgtEl>
                                        <p:attrNameLst>
                                          <p:attrName>style.visibility</p:attrName>
                                        </p:attrNameLst>
                                      </p:cBhvr>
                                      <p:to>
                                        <p:strVal val="visible"/>
                                      </p:to>
                                    </p:set>
                                    <p:animEffect transition="in" filter="randombar(horizontal)">
                                      <p:cBhvr>
                                        <p:cTn id="33" dur="500"/>
                                        <p:tgtEl>
                                          <p:spTgt spid="5">
                                            <p:txEl>
                                              <p:pRg st="1" end="1"/>
                                            </p:txEl>
                                          </p:spTgt>
                                        </p:tgtEl>
                                      </p:cBhvr>
                                    </p:animEffect>
                                  </p:childTnLst>
                                </p:cTn>
                              </p:par>
                              <p:par>
                                <p:cTn id="34" presetID="14" presetClass="entr" presetSubtype="10" fill="hold" grpId="0" nodeType="withEffect">
                                  <p:stCondLst>
                                    <p:cond delay="0"/>
                                  </p:stCondLst>
                                  <p:childTnLst>
                                    <p:set>
                                      <p:cBhvr>
                                        <p:cTn id="35" dur="1" fill="hold">
                                          <p:stCondLst>
                                            <p:cond delay="0"/>
                                          </p:stCondLst>
                                        </p:cTn>
                                        <p:tgtEl>
                                          <p:spTgt spid="5">
                                            <p:txEl>
                                              <p:pRg st="2" end="2"/>
                                            </p:txEl>
                                          </p:spTgt>
                                        </p:tgtEl>
                                        <p:attrNameLst>
                                          <p:attrName>style.visibility</p:attrName>
                                        </p:attrNameLst>
                                      </p:cBhvr>
                                      <p:to>
                                        <p:strVal val="visible"/>
                                      </p:to>
                                    </p:set>
                                    <p:animEffect transition="in" filter="randombar(horizontal)">
                                      <p:cBhvr>
                                        <p:cTn id="36" dur="500"/>
                                        <p:tgtEl>
                                          <p:spTgt spid="5">
                                            <p:txEl>
                                              <p:pRg st="2" end="2"/>
                                            </p:txEl>
                                          </p:spTgt>
                                        </p:tgtEl>
                                      </p:cBhvr>
                                    </p:animEffect>
                                  </p:childTnLst>
                                </p:cTn>
                              </p:par>
                              <p:par>
                                <p:cTn id="37" presetID="14" presetClass="entr" presetSubtype="10" fill="hold" grpId="0" nodeType="withEffect">
                                  <p:stCondLst>
                                    <p:cond delay="0"/>
                                  </p:stCondLst>
                                  <p:childTnLst>
                                    <p:set>
                                      <p:cBhvr>
                                        <p:cTn id="38" dur="1" fill="hold">
                                          <p:stCondLst>
                                            <p:cond delay="0"/>
                                          </p:stCondLst>
                                        </p:cTn>
                                        <p:tgtEl>
                                          <p:spTgt spid="5">
                                            <p:txEl>
                                              <p:pRg st="3" end="3"/>
                                            </p:txEl>
                                          </p:spTgt>
                                        </p:tgtEl>
                                        <p:attrNameLst>
                                          <p:attrName>style.visibility</p:attrName>
                                        </p:attrNameLst>
                                      </p:cBhvr>
                                      <p:to>
                                        <p:strVal val="visible"/>
                                      </p:to>
                                    </p:set>
                                    <p:animEffect transition="in" filter="randombar(horizontal)">
                                      <p:cBhvr>
                                        <p:cTn id="39" dur="500"/>
                                        <p:tgtEl>
                                          <p:spTgt spid="5">
                                            <p:txEl>
                                              <p:pRg st="3" end="3"/>
                                            </p:txEl>
                                          </p:spTgt>
                                        </p:tgtEl>
                                      </p:cBhvr>
                                    </p:animEffect>
                                  </p:childTnLst>
                                </p:cTn>
                              </p:par>
                              <p:par>
                                <p:cTn id="40" presetID="14" presetClass="entr" presetSubtype="10" fill="hold" grpId="0" nodeType="withEffect">
                                  <p:stCondLst>
                                    <p:cond delay="0"/>
                                  </p:stCondLst>
                                  <p:childTnLst>
                                    <p:set>
                                      <p:cBhvr>
                                        <p:cTn id="41" dur="1" fill="hold">
                                          <p:stCondLst>
                                            <p:cond delay="0"/>
                                          </p:stCondLst>
                                        </p:cTn>
                                        <p:tgtEl>
                                          <p:spTgt spid="5">
                                            <p:txEl>
                                              <p:pRg st="4" end="4"/>
                                            </p:txEl>
                                          </p:spTgt>
                                        </p:tgtEl>
                                        <p:attrNameLst>
                                          <p:attrName>style.visibility</p:attrName>
                                        </p:attrNameLst>
                                      </p:cBhvr>
                                      <p:to>
                                        <p:strVal val="visible"/>
                                      </p:to>
                                    </p:set>
                                    <p:animEffect transition="in" filter="randombar(horizontal)">
                                      <p:cBhvr>
                                        <p:cTn id="42" dur="500"/>
                                        <p:tgtEl>
                                          <p:spTgt spid="5">
                                            <p:txEl>
                                              <p:pRg st="4" end="4"/>
                                            </p:txEl>
                                          </p:spTgt>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5">
                                            <p:txEl>
                                              <p:pRg st="5" end="5"/>
                                            </p:txEl>
                                          </p:spTgt>
                                        </p:tgtEl>
                                        <p:attrNameLst>
                                          <p:attrName>style.visibility</p:attrName>
                                        </p:attrNameLst>
                                      </p:cBhvr>
                                      <p:to>
                                        <p:strVal val="visible"/>
                                      </p:to>
                                    </p:set>
                                    <p:animEffect transition="in" filter="randombar(horizontal)">
                                      <p:cBhvr>
                                        <p:cTn id="45" dur="500"/>
                                        <p:tgtEl>
                                          <p:spTgt spid="5">
                                            <p:txEl>
                                              <p:pRg st="5" end="5"/>
                                            </p:txEl>
                                          </p:spTgt>
                                        </p:tgtEl>
                                      </p:cBhvr>
                                    </p:animEffect>
                                  </p:childTnLst>
                                </p:cTn>
                              </p:par>
                              <p:par>
                                <p:cTn id="46" presetID="14" presetClass="entr" presetSubtype="10" fill="hold" grpId="0" nodeType="withEffect">
                                  <p:stCondLst>
                                    <p:cond delay="0"/>
                                  </p:stCondLst>
                                  <p:childTnLst>
                                    <p:set>
                                      <p:cBhvr>
                                        <p:cTn id="47" dur="1" fill="hold">
                                          <p:stCondLst>
                                            <p:cond delay="0"/>
                                          </p:stCondLst>
                                        </p:cTn>
                                        <p:tgtEl>
                                          <p:spTgt spid="5">
                                            <p:txEl>
                                              <p:pRg st="6" end="6"/>
                                            </p:txEl>
                                          </p:spTgt>
                                        </p:tgtEl>
                                        <p:attrNameLst>
                                          <p:attrName>style.visibility</p:attrName>
                                        </p:attrNameLst>
                                      </p:cBhvr>
                                      <p:to>
                                        <p:strVal val="visible"/>
                                      </p:to>
                                    </p:set>
                                    <p:animEffect transition="in" filter="randombar(horizontal)">
                                      <p:cBhvr>
                                        <p:cTn id="48" dur="500"/>
                                        <p:tgtEl>
                                          <p:spTgt spid="5">
                                            <p:txEl>
                                              <p:pRg st="6" end="6"/>
                                            </p:txEl>
                                          </p:spTgt>
                                        </p:tgtEl>
                                      </p:cBhvr>
                                    </p:animEffect>
                                  </p:childTnLst>
                                </p:cTn>
                              </p:par>
                              <p:par>
                                <p:cTn id="49" presetID="14" presetClass="entr" presetSubtype="10" fill="hold" grpId="0" nodeType="withEffect">
                                  <p:stCondLst>
                                    <p:cond delay="0"/>
                                  </p:stCondLst>
                                  <p:childTnLst>
                                    <p:set>
                                      <p:cBhvr>
                                        <p:cTn id="50" dur="1" fill="hold">
                                          <p:stCondLst>
                                            <p:cond delay="0"/>
                                          </p:stCondLst>
                                        </p:cTn>
                                        <p:tgtEl>
                                          <p:spTgt spid="5">
                                            <p:txEl>
                                              <p:pRg st="7" end="7"/>
                                            </p:txEl>
                                          </p:spTgt>
                                        </p:tgtEl>
                                        <p:attrNameLst>
                                          <p:attrName>style.visibility</p:attrName>
                                        </p:attrNameLst>
                                      </p:cBhvr>
                                      <p:to>
                                        <p:strVal val="visible"/>
                                      </p:to>
                                    </p:set>
                                    <p:animEffect transition="in" filter="randombar(horizontal)">
                                      <p:cBhvr>
                                        <p:cTn id="51"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allAtOnce" animBg="1"/>
      <p:bldP spid="5" grpId="0" uiExpand="1" build="allAtOnce"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2" y="452718"/>
            <a:ext cx="6321848" cy="936244"/>
          </a:xfrm>
        </p:spPr>
        <p:txBody>
          <a:bodyPr/>
          <a:lstStyle/>
          <a:p>
            <a:r>
              <a:rPr lang="en-US" b="1" dirty="0" smtClean="0">
                <a:solidFill>
                  <a:schemeClr val="accent4">
                    <a:lumMod val="50000"/>
                  </a:schemeClr>
                </a:solidFill>
                <a:latin typeface="Adobe Caslon Pro Bold" panose="0205070206050A020403" pitchFamily="18" charset="0"/>
              </a:rPr>
              <a:t>Where to Learn More…</a:t>
            </a:r>
            <a:endParaRPr lang="en-US" b="1" dirty="0">
              <a:solidFill>
                <a:schemeClr val="accent4">
                  <a:lumMod val="50000"/>
                </a:schemeClr>
              </a:solidFill>
              <a:latin typeface="Adobe Caslon Pro Bold" panose="0205070206050A020403" pitchFamily="18" charset="0"/>
            </a:endParaRPr>
          </a:p>
        </p:txBody>
      </p:sp>
      <p:sp>
        <p:nvSpPr>
          <p:cNvPr id="4" name="Rectangle 3"/>
          <p:cNvSpPr txBox="1">
            <a:spLocks noChangeArrowheads="1"/>
          </p:cNvSpPr>
          <p:nvPr/>
        </p:nvSpPr>
        <p:spPr>
          <a:xfrm>
            <a:off x="523983" y="2455300"/>
            <a:ext cx="11253489" cy="3856857"/>
          </a:xfrm>
          <a:prstGeom prst="rect">
            <a:avLst/>
          </a:prstGeom>
          <a:solidFill>
            <a:srgbClr val="FCFDFA"/>
          </a:solidFill>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buNone/>
            </a:pPr>
            <a:r>
              <a:rPr lang="en-US" sz="2800" b="1" dirty="0" smtClean="0">
                <a:solidFill>
                  <a:schemeClr val="bg2"/>
                </a:solidFill>
              </a:rPr>
              <a:t>At the </a:t>
            </a:r>
            <a:r>
              <a:rPr lang="en-US" sz="2800" b="1" dirty="0">
                <a:solidFill>
                  <a:schemeClr val="bg2"/>
                </a:solidFill>
              </a:rPr>
              <a:t>district web </a:t>
            </a:r>
            <a:r>
              <a:rPr lang="en-US" sz="2800" b="1" dirty="0" smtClean="0">
                <a:solidFill>
                  <a:schemeClr val="bg2"/>
                </a:solidFill>
              </a:rPr>
              <a:t>page, </a:t>
            </a:r>
            <a:r>
              <a:rPr lang="en-US" sz="2800" b="1" dirty="0" smtClean="0">
                <a:solidFill>
                  <a:schemeClr val="bg2"/>
                </a:solidFill>
                <a:hlinkClick r:id="rId2"/>
              </a:rPr>
              <a:t>www.perry.k12.ia.us</a:t>
            </a:r>
            <a:r>
              <a:rPr lang="en-US" sz="2800" b="1" dirty="0" smtClean="0">
                <a:solidFill>
                  <a:schemeClr val="bg2"/>
                </a:solidFill>
              </a:rPr>
              <a:t>, go </a:t>
            </a:r>
            <a:r>
              <a:rPr lang="en-US" sz="2800" b="1" dirty="0">
                <a:solidFill>
                  <a:schemeClr val="bg2"/>
                </a:solidFill>
              </a:rPr>
              <a:t>to </a:t>
            </a:r>
            <a:r>
              <a:rPr lang="en-US" sz="2800" b="1" dirty="0" smtClean="0">
                <a:solidFill>
                  <a:schemeClr val="bg2"/>
                </a:solidFill>
              </a:rPr>
              <a:t>‘Departments’ &amp; ‘Teaching </a:t>
            </a:r>
            <a:r>
              <a:rPr lang="en-US" sz="2800" b="1" dirty="0">
                <a:solidFill>
                  <a:schemeClr val="bg2"/>
                </a:solidFill>
              </a:rPr>
              <a:t>and </a:t>
            </a:r>
            <a:r>
              <a:rPr lang="en-US" sz="2800" b="1" dirty="0" smtClean="0">
                <a:solidFill>
                  <a:schemeClr val="bg2"/>
                </a:solidFill>
              </a:rPr>
              <a:t>Learning’ to find information on:</a:t>
            </a:r>
            <a:endParaRPr lang="en-US" sz="2800" b="1" dirty="0">
              <a:solidFill>
                <a:schemeClr val="bg2"/>
              </a:solidFill>
            </a:endParaRPr>
          </a:p>
          <a:p>
            <a:pPr marL="804863" lvl="3" indent="0">
              <a:buNone/>
              <a:tabLst>
                <a:tab pos="5888038" algn="l"/>
              </a:tabLst>
            </a:pPr>
            <a:r>
              <a:rPr lang="en-US" sz="2800" b="1" dirty="0" smtClean="0">
                <a:solidFill>
                  <a:schemeClr val="bg2"/>
                </a:solidFill>
              </a:rPr>
              <a:t>Academics &amp; Assessments	Grants &amp; Partnerships</a:t>
            </a:r>
          </a:p>
          <a:p>
            <a:pPr marL="804863" lvl="3" indent="0">
              <a:buNone/>
              <a:tabLst>
                <a:tab pos="5888038" algn="l"/>
              </a:tabLst>
            </a:pPr>
            <a:r>
              <a:rPr lang="en-US" sz="2800" b="1" dirty="0" smtClean="0">
                <a:solidFill>
                  <a:schemeClr val="bg2"/>
                </a:solidFill>
              </a:rPr>
              <a:t>Current News	Iowa Youth Survey</a:t>
            </a:r>
          </a:p>
          <a:p>
            <a:pPr marL="804863" lvl="3" indent="0">
              <a:buNone/>
              <a:tabLst>
                <a:tab pos="5888038" algn="l"/>
              </a:tabLst>
            </a:pPr>
            <a:r>
              <a:rPr lang="en-US" sz="2800" b="1" dirty="0" smtClean="0">
                <a:solidFill>
                  <a:schemeClr val="bg2"/>
                </a:solidFill>
              </a:rPr>
              <a:t>District Committees	Professional Learning</a:t>
            </a:r>
          </a:p>
          <a:p>
            <a:pPr marL="804863" lvl="3" indent="0">
              <a:buNone/>
              <a:tabLst>
                <a:tab pos="5888038" algn="l"/>
              </a:tabLst>
            </a:pPr>
            <a:r>
              <a:rPr lang="en-US" sz="2800" b="1" dirty="0" smtClean="0">
                <a:solidFill>
                  <a:schemeClr val="bg2"/>
                </a:solidFill>
              </a:rPr>
              <a:t>District Reports	Teacher Leadership</a:t>
            </a:r>
          </a:p>
          <a:p>
            <a:pPr marL="804863" lvl="3" indent="0">
              <a:buNone/>
              <a:tabLst>
                <a:tab pos="5888038" algn="l"/>
              </a:tabLst>
            </a:pPr>
            <a:r>
              <a:rPr lang="en-US" sz="2800" b="1" dirty="0" smtClean="0">
                <a:solidFill>
                  <a:schemeClr val="bg2"/>
                </a:solidFill>
              </a:rPr>
              <a:t>Education Programs</a:t>
            </a:r>
            <a:endParaRPr lang="en-US" sz="2800" b="1" dirty="0">
              <a:solidFill>
                <a:schemeClr val="bg2"/>
              </a:solidFill>
            </a:endParaRPr>
          </a:p>
          <a:p>
            <a:pPr marL="0" indent="0">
              <a:buNone/>
            </a:pPr>
            <a:endParaRPr lang="en-US" sz="2800" b="1" dirty="0">
              <a:solidFill>
                <a:schemeClr val="bg2"/>
              </a:solidFill>
            </a:endParaRPr>
          </a:p>
        </p:txBody>
      </p:sp>
      <p:pic>
        <p:nvPicPr>
          <p:cNvPr id="5" name="Picture 4">
            <a:hlinkClick r:id="rId2"/>
          </p:cNvPr>
          <p:cNvPicPr>
            <a:picLocks noChangeAspect="1"/>
          </p:cNvPicPr>
          <p:nvPr/>
        </p:nvPicPr>
        <p:blipFill>
          <a:blip r:embed="rId3"/>
          <a:stretch>
            <a:fillRect/>
          </a:stretch>
        </p:blipFill>
        <p:spPr>
          <a:xfrm>
            <a:off x="7821334" y="207951"/>
            <a:ext cx="3768983" cy="2120052"/>
          </a:xfrm>
          <a:prstGeom prst="rect">
            <a:avLst/>
          </a:prstGeom>
        </p:spPr>
      </p:pic>
    </p:spTree>
    <p:extLst>
      <p:ext uri="{BB962C8B-B14F-4D97-AF65-F5344CB8AC3E}">
        <p14:creationId xmlns:p14="http://schemas.microsoft.com/office/powerpoint/2010/main" val="1035159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500"/>
                                        <p:tgtEl>
                                          <p:spTgt spid="4">
                                            <p:bg/>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randombar(horizontal)">
                                      <p:cBhvr>
                                        <p:cTn id="10" dur="500"/>
                                        <p:tgtEl>
                                          <p:spTgt spid="4">
                                            <p:txEl>
                                              <p:pRg st="0" end="0"/>
                                            </p:txEl>
                                          </p:spTgt>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randombar(horizontal)">
                                      <p:cBhvr>
                                        <p:cTn id="13" dur="500"/>
                                        <p:tgtEl>
                                          <p:spTgt spid="4">
                                            <p:txEl>
                                              <p:pRg st="1" end="1"/>
                                            </p:txEl>
                                          </p:spTgt>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animEffect transition="in" filter="randombar(horizontal)">
                                      <p:cBhvr>
                                        <p:cTn id="16" dur="500"/>
                                        <p:tgtEl>
                                          <p:spTgt spid="4">
                                            <p:txEl>
                                              <p:pRg st="2" end="2"/>
                                            </p:txEl>
                                          </p:spTgt>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randombar(horizontal)">
                                      <p:cBhvr>
                                        <p:cTn id="19" dur="500"/>
                                        <p:tgtEl>
                                          <p:spTgt spid="4">
                                            <p:txEl>
                                              <p:pRg st="3" end="3"/>
                                            </p:txEl>
                                          </p:spTgt>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randombar(horizontal)">
                                      <p:cBhvr>
                                        <p:cTn id="22" dur="500"/>
                                        <p:tgtEl>
                                          <p:spTgt spid="4">
                                            <p:txEl>
                                              <p:pRg st="4" end="4"/>
                                            </p:txEl>
                                          </p:spTgt>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animEffect transition="in" filter="randombar(horizontal)">
                                      <p:cBhvr>
                                        <p:cTn id="25"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allAtOnce"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07498" y="1455481"/>
            <a:ext cx="10290962" cy="5119350"/>
          </a:xfrm>
          <a:prstGeom prst="rect">
            <a:avLst/>
          </a:prstGeom>
          <a:solidFill>
            <a:schemeClr val="accent1">
              <a:lumMod val="10000"/>
              <a:lumOff val="90000"/>
            </a:schemeClr>
          </a:solidFill>
          <a:ln>
            <a:solidFill>
              <a:schemeClr val="accent1">
                <a:lumMod val="50000"/>
              </a:schemeClr>
            </a:solidFill>
          </a:ln>
        </p:spPr>
        <p:txBody>
          <a:bodyPr wrap="square">
            <a:spAutoFit/>
          </a:bodyPr>
          <a:lstStyle/>
          <a:p>
            <a:pPr algn="ctr">
              <a:spcBef>
                <a:spcPts val="400"/>
              </a:spcBef>
              <a:spcAft>
                <a:spcPts val="400"/>
              </a:spcAft>
              <a:defRPr/>
            </a:pPr>
            <a:r>
              <a:rPr lang="en-US" sz="2000" b="1" dirty="0" smtClean="0">
                <a:solidFill>
                  <a:schemeClr val="accent3">
                    <a:lumMod val="50000"/>
                  </a:schemeClr>
                </a:solidFill>
              </a:rPr>
              <a:t>Finger Aerobics Ripple</a:t>
            </a:r>
            <a:endParaRPr lang="en-US" sz="2000" b="1" dirty="0">
              <a:solidFill>
                <a:schemeClr val="accent3">
                  <a:lumMod val="50000"/>
                </a:schemeClr>
              </a:solidFill>
            </a:endParaRPr>
          </a:p>
          <a:p>
            <a:pPr marL="728663" lvl="1" indent="-385763">
              <a:spcBef>
                <a:spcPts val="400"/>
              </a:spcBef>
              <a:spcAft>
                <a:spcPts val="400"/>
              </a:spcAft>
              <a:buFont typeface="+mj-lt"/>
              <a:buAutoNum type="arabicPeriod"/>
              <a:defRPr/>
            </a:pPr>
            <a:r>
              <a:rPr lang="en-US" sz="2000" b="1" dirty="0">
                <a:solidFill>
                  <a:schemeClr val="accent3">
                    <a:lumMod val="50000"/>
                  </a:schemeClr>
                </a:solidFill>
              </a:rPr>
              <a:t>Stand up</a:t>
            </a:r>
            <a:r>
              <a:rPr lang="en-US" sz="2000" b="1" dirty="0" smtClean="0">
                <a:solidFill>
                  <a:schemeClr val="accent3">
                    <a:lumMod val="50000"/>
                  </a:schemeClr>
                </a:solidFill>
              </a:rPr>
              <a:t>.</a:t>
            </a:r>
          </a:p>
          <a:p>
            <a:pPr marL="728663" lvl="1" indent="-385763">
              <a:spcBef>
                <a:spcPts val="400"/>
              </a:spcBef>
              <a:spcAft>
                <a:spcPts val="400"/>
              </a:spcAft>
              <a:buFont typeface="+mj-lt"/>
              <a:buAutoNum type="arabicPeriod"/>
              <a:defRPr/>
            </a:pPr>
            <a:r>
              <a:rPr lang="en-US" sz="2000" b="1" dirty="0" smtClean="0">
                <a:solidFill>
                  <a:schemeClr val="accent3">
                    <a:lumMod val="50000"/>
                  </a:schemeClr>
                </a:solidFill>
              </a:rPr>
              <a:t>Make an X with your arms out in front of you. Move your palms to face you with your fingers up in the air. </a:t>
            </a:r>
          </a:p>
          <a:p>
            <a:pPr marL="728663" lvl="1" indent="-385763">
              <a:spcBef>
                <a:spcPts val="400"/>
              </a:spcBef>
              <a:spcAft>
                <a:spcPts val="400"/>
              </a:spcAft>
              <a:buFont typeface="+mj-lt"/>
              <a:buAutoNum type="arabicPeriod"/>
              <a:defRPr/>
            </a:pPr>
            <a:r>
              <a:rPr lang="en-US" sz="2000" b="1" dirty="0" smtClean="0">
                <a:solidFill>
                  <a:schemeClr val="accent3">
                    <a:lumMod val="50000"/>
                  </a:schemeClr>
                </a:solidFill>
              </a:rPr>
              <a:t>You will be “triggering” two fingers at a time. Triggering is when you pull your finger like you pull the trigger of a spray bottle. </a:t>
            </a:r>
          </a:p>
          <a:p>
            <a:pPr marL="728663" lvl="1" indent="-385763">
              <a:spcBef>
                <a:spcPts val="400"/>
              </a:spcBef>
              <a:spcAft>
                <a:spcPts val="400"/>
              </a:spcAft>
              <a:buFont typeface="+mj-lt"/>
              <a:buAutoNum type="arabicPeriod"/>
              <a:defRPr/>
            </a:pPr>
            <a:r>
              <a:rPr lang="en-US" sz="2000" b="1" dirty="0" smtClean="0">
                <a:solidFill>
                  <a:schemeClr val="accent3">
                    <a:lumMod val="50000"/>
                  </a:schemeClr>
                </a:solidFill>
              </a:rPr>
              <a:t>Here is the order that you will be doing this: </a:t>
            </a:r>
          </a:p>
          <a:p>
            <a:pPr marL="1185863" lvl="2" indent="-385763">
              <a:spcBef>
                <a:spcPts val="400"/>
              </a:spcBef>
              <a:spcAft>
                <a:spcPts val="400"/>
              </a:spcAft>
              <a:buFont typeface="Arial" panose="020B0604020202020204" pitchFamily="34" charset="0"/>
              <a:buChar char="•"/>
              <a:defRPr/>
            </a:pPr>
            <a:r>
              <a:rPr lang="en-US" sz="2000" b="1" dirty="0" smtClean="0">
                <a:solidFill>
                  <a:schemeClr val="accent3">
                    <a:lumMod val="50000"/>
                  </a:schemeClr>
                </a:solidFill>
              </a:rPr>
              <a:t>Right-Index and Left-Pinkie</a:t>
            </a:r>
          </a:p>
          <a:p>
            <a:pPr marL="1185863" lvl="2" indent="-385763">
              <a:spcBef>
                <a:spcPts val="400"/>
              </a:spcBef>
              <a:spcAft>
                <a:spcPts val="400"/>
              </a:spcAft>
              <a:buFont typeface="Arial" panose="020B0604020202020204" pitchFamily="34" charset="0"/>
              <a:buChar char="•"/>
              <a:defRPr/>
            </a:pPr>
            <a:r>
              <a:rPr lang="en-US" sz="2000" b="1" dirty="0" smtClean="0">
                <a:solidFill>
                  <a:schemeClr val="accent3">
                    <a:lumMod val="50000"/>
                  </a:schemeClr>
                </a:solidFill>
              </a:rPr>
              <a:t>Right-Middle and Left-Ring</a:t>
            </a:r>
          </a:p>
          <a:p>
            <a:pPr marL="1185863" lvl="2" indent="-385763">
              <a:spcBef>
                <a:spcPts val="400"/>
              </a:spcBef>
              <a:spcAft>
                <a:spcPts val="400"/>
              </a:spcAft>
              <a:buFont typeface="Arial" panose="020B0604020202020204" pitchFamily="34" charset="0"/>
              <a:buChar char="•"/>
              <a:defRPr/>
            </a:pPr>
            <a:r>
              <a:rPr lang="en-US" sz="2000" b="1" dirty="0" smtClean="0">
                <a:solidFill>
                  <a:schemeClr val="accent3">
                    <a:lumMod val="50000"/>
                  </a:schemeClr>
                </a:solidFill>
              </a:rPr>
              <a:t>Right-Ring and Left-Index</a:t>
            </a:r>
          </a:p>
          <a:p>
            <a:pPr marL="1185863" lvl="2" indent="-385763">
              <a:spcBef>
                <a:spcPts val="400"/>
              </a:spcBef>
              <a:spcAft>
                <a:spcPts val="400"/>
              </a:spcAft>
              <a:buFont typeface="Arial" panose="020B0604020202020204" pitchFamily="34" charset="0"/>
              <a:buChar char="•"/>
              <a:defRPr/>
            </a:pPr>
            <a:r>
              <a:rPr lang="en-US" sz="2000" b="1" dirty="0" smtClean="0">
                <a:solidFill>
                  <a:schemeClr val="accent3">
                    <a:lumMod val="50000"/>
                  </a:schemeClr>
                </a:solidFill>
              </a:rPr>
              <a:t>Right-Pinkie and Left-Index</a:t>
            </a:r>
            <a:endParaRPr lang="en-US" sz="2000" b="1" dirty="0">
              <a:solidFill>
                <a:schemeClr val="accent3">
                  <a:lumMod val="50000"/>
                </a:schemeClr>
              </a:solidFill>
            </a:endParaRPr>
          </a:p>
          <a:p>
            <a:pPr marL="800100" lvl="1" indent="-457200">
              <a:spcBef>
                <a:spcPts val="400"/>
              </a:spcBef>
              <a:spcAft>
                <a:spcPts val="400"/>
              </a:spcAft>
              <a:buFont typeface="+mj-lt"/>
              <a:buAutoNum type="arabicPeriod"/>
              <a:defRPr/>
            </a:pPr>
            <a:r>
              <a:rPr lang="en-US" sz="2000" b="1" dirty="0" smtClean="0">
                <a:solidFill>
                  <a:schemeClr val="accent3">
                    <a:lumMod val="50000"/>
                  </a:schemeClr>
                </a:solidFill>
              </a:rPr>
              <a:t>Now do this same sequence in reverse order. </a:t>
            </a:r>
          </a:p>
          <a:p>
            <a:pPr marL="800100" lvl="1" indent="-457200">
              <a:spcBef>
                <a:spcPts val="400"/>
              </a:spcBef>
              <a:spcAft>
                <a:spcPts val="400"/>
              </a:spcAft>
              <a:buFont typeface="+mj-lt"/>
              <a:buAutoNum type="arabicPeriod"/>
              <a:defRPr/>
            </a:pPr>
            <a:r>
              <a:rPr lang="en-US" sz="2000" b="1" dirty="0" smtClean="0">
                <a:solidFill>
                  <a:schemeClr val="accent3">
                    <a:lumMod val="50000"/>
                  </a:schemeClr>
                </a:solidFill>
              </a:rPr>
              <a:t>Try to do this as fast as possible to make a rippling effect. </a:t>
            </a:r>
          </a:p>
        </p:txBody>
      </p:sp>
      <p:pic>
        <p:nvPicPr>
          <p:cNvPr id="5" name="Picture 4"/>
          <p:cNvPicPr/>
          <p:nvPr/>
        </p:nvPicPr>
        <p:blipFill rotWithShape="1">
          <a:blip r:embed="rId3"/>
          <a:srcRect l="31571" t="57265" r="62019" b="35043"/>
          <a:stretch/>
        </p:blipFill>
        <p:spPr bwMode="auto">
          <a:xfrm>
            <a:off x="126603" y="112406"/>
            <a:ext cx="2666754" cy="1598129"/>
          </a:xfrm>
          <a:prstGeom prst="rect">
            <a:avLst/>
          </a:prstGeom>
          <a:ln>
            <a:noFill/>
          </a:ln>
          <a:extLst>
            <a:ext uri="{53640926-AAD7-44D8-BBD7-CCE9431645EC}">
              <a14:shadowObscured xmlns:a14="http://schemas.microsoft.com/office/drawing/2010/main"/>
            </a:ext>
          </a:extLst>
        </p:spPr>
      </p:pic>
      <p:grpSp>
        <p:nvGrpSpPr>
          <p:cNvPr id="7" name="Group 6"/>
          <p:cNvGrpSpPr/>
          <p:nvPr/>
        </p:nvGrpSpPr>
        <p:grpSpPr>
          <a:xfrm>
            <a:off x="7858622" y="3576353"/>
            <a:ext cx="4598526" cy="2546876"/>
            <a:chOff x="7580829" y="3113366"/>
            <a:chExt cx="4598526" cy="2546876"/>
          </a:xfrm>
        </p:grpSpPr>
        <p:pic>
          <p:nvPicPr>
            <p:cNvPr id="2" name="Picture 1"/>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580829" y="3113366"/>
              <a:ext cx="4598526" cy="2546876"/>
            </a:xfrm>
            <a:prstGeom prst="rect">
              <a:avLst/>
            </a:prstGeom>
          </p:spPr>
        </p:pic>
        <p:sp>
          <p:nvSpPr>
            <p:cNvPr id="6" name="TextBox 5"/>
            <p:cNvSpPr txBox="1"/>
            <p:nvPr/>
          </p:nvSpPr>
          <p:spPr>
            <a:xfrm>
              <a:off x="8094560" y="4386804"/>
              <a:ext cx="2384386" cy="830997"/>
            </a:xfrm>
            <a:prstGeom prst="rect">
              <a:avLst/>
            </a:prstGeom>
            <a:solidFill>
              <a:schemeClr val="tx2">
                <a:lumMod val="90000"/>
              </a:schemeClr>
            </a:solidFill>
          </p:spPr>
          <p:txBody>
            <a:bodyPr wrap="square" rtlCol="0">
              <a:spAutoFit/>
            </a:bodyPr>
            <a:lstStyle/>
            <a:p>
              <a:r>
                <a:rPr lang="en-US" sz="2400" b="1" dirty="0" smtClean="0">
                  <a:solidFill>
                    <a:schemeClr val="bg1"/>
                  </a:solidFill>
                </a:rPr>
                <a:t>Energizing Brain Break!</a:t>
              </a:r>
              <a:endParaRPr lang="en-US" sz="2400" b="1" dirty="0">
                <a:solidFill>
                  <a:schemeClr val="bg1"/>
                </a:solidFill>
              </a:endParaRPr>
            </a:p>
          </p:txBody>
        </p:sp>
      </p:grpSp>
    </p:spTree>
    <p:extLst>
      <p:ext uri="{BB962C8B-B14F-4D97-AF65-F5344CB8AC3E}">
        <p14:creationId xmlns:p14="http://schemas.microsoft.com/office/powerpoint/2010/main" val="381956711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55852" y="5050897"/>
            <a:ext cx="2316995" cy="1622505"/>
          </a:xfrm>
          <a:prstGeom prst="rect">
            <a:avLst/>
          </a:prstGeom>
        </p:spPr>
      </p:pic>
      <p:sp>
        <p:nvSpPr>
          <p:cNvPr id="5" name="TextBox 4"/>
          <p:cNvSpPr txBox="1"/>
          <p:nvPr/>
        </p:nvSpPr>
        <p:spPr>
          <a:xfrm>
            <a:off x="6954739" y="3640277"/>
            <a:ext cx="5018108" cy="830997"/>
          </a:xfrm>
          <a:prstGeom prst="rect">
            <a:avLst/>
          </a:prstGeom>
          <a:solidFill>
            <a:schemeClr val="accent2">
              <a:lumMod val="20000"/>
              <a:lumOff val="80000"/>
            </a:schemeClr>
          </a:solidFill>
        </p:spPr>
        <p:txBody>
          <a:bodyPr wrap="square" rtlCol="0">
            <a:spAutoFit/>
          </a:bodyPr>
          <a:lstStyle/>
          <a:p>
            <a:r>
              <a:rPr lang="en-US" sz="2400" b="1" dirty="0" smtClean="0">
                <a:solidFill>
                  <a:schemeClr val="accent3">
                    <a:lumMod val="50000"/>
                  </a:schemeClr>
                </a:solidFill>
              </a:rPr>
              <a:t>Tecumseh Teacher Put On Leave for Snapchat</a:t>
            </a:r>
            <a:r>
              <a:rPr lang="en-US" sz="2400" dirty="0">
                <a:solidFill>
                  <a:schemeClr val="accent3">
                    <a:lumMod val="50000"/>
                  </a:schemeClr>
                </a:solidFill>
              </a:rPr>
              <a:t>	</a:t>
            </a:r>
            <a:r>
              <a:rPr lang="en-US" sz="1333" dirty="0" smtClean="0">
                <a:solidFill>
                  <a:schemeClr val="accent3">
                    <a:lumMod val="50000"/>
                  </a:schemeClr>
                </a:solidFill>
              </a:rPr>
              <a:t>Feb. 7, 2019</a:t>
            </a:r>
            <a:endParaRPr lang="en-US" sz="1333" dirty="0">
              <a:solidFill>
                <a:schemeClr val="accent3">
                  <a:lumMod val="50000"/>
                </a:schemeClr>
              </a:solidFill>
            </a:endParaRPr>
          </a:p>
        </p:txBody>
      </p:sp>
      <p:sp>
        <p:nvSpPr>
          <p:cNvPr id="7" name="TextBox 6"/>
          <p:cNvSpPr txBox="1"/>
          <p:nvPr/>
        </p:nvSpPr>
        <p:spPr>
          <a:xfrm>
            <a:off x="7813849" y="150440"/>
            <a:ext cx="4139943" cy="1426096"/>
          </a:xfrm>
          <a:prstGeom prst="rect">
            <a:avLst/>
          </a:prstGeom>
          <a:solidFill>
            <a:schemeClr val="accent5">
              <a:lumMod val="20000"/>
              <a:lumOff val="80000"/>
            </a:schemeClr>
          </a:solidFill>
        </p:spPr>
        <p:txBody>
          <a:bodyPr wrap="square" rtlCol="0">
            <a:spAutoFit/>
          </a:bodyPr>
          <a:lstStyle/>
          <a:p>
            <a:r>
              <a:rPr lang="en-US" sz="2400" b="1" dirty="0" smtClean="0">
                <a:solidFill>
                  <a:schemeClr val="accent5">
                    <a:lumMod val="50000"/>
                  </a:schemeClr>
                </a:solidFill>
              </a:rPr>
              <a:t>Openly Gay Teacher Fired after Posting Wedding Pictures on Social Media</a:t>
            </a:r>
            <a:endParaRPr lang="en-US" sz="2400" b="1" dirty="0">
              <a:solidFill>
                <a:schemeClr val="accent5">
                  <a:lumMod val="50000"/>
                </a:schemeClr>
              </a:solidFill>
            </a:endParaRPr>
          </a:p>
          <a:p>
            <a:pPr algn="r"/>
            <a:r>
              <a:rPr lang="en-US" sz="1467" dirty="0" smtClean="0">
                <a:solidFill>
                  <a:schemeClr val="accent5">
                    <a:lumMod val="50000"/>
                  </a:schemeClr>
                </a:solidFill>
              </a:rPr>
              <a:t>Feb. 10, 2018</a:t>
            </a:r>
            <a:endParaRPr lang="en-US" sz="1467" dirty="0">
              <a:solidFill>
                <a:schemeClr val="accent5">
                  <a:lumMod val="50000"/>
                </a:schemeClr>
              </a:solidFill>
            </a:endParaRPr>
          </a:p>
        </p:txBody>
      </p:sp>
      <p:sp>
        <p:nvSpPr>
          <p:cNvPr id="8" name="TextBox 7"/>
          <p:cNvSpPr txBox="1"/>
          <p:nvPr/>
        </p:nvSpPr>
        <p:spPr>
          <a:xfrm>
            <a:off x="6954739" y="5058246"/>
            <a:ext cx="4574463" cy="1200329"/>
          </a:xfrm>
          <a:prstGeom prst="rect">
            <a:avLst/>
          </a:prstGeom>
          <a:solidFill>
            <a:schemeClr val="tx2"/>
          </a:solidFill>
        </p:spPr>
        <p:txBody>
          <a:bodyPr wrap="square" rtlCol="0">
            <a:spAutoFit/>
          </a:bodyPr>
          <a:lstStyle/>
          <a:p>
            <a:r>
              <a:rPr lang="en-US" sz="2400" b="1" dirty="0" smtClean="0">
                <a:solidFill>
                  <a:schemeClr val="bg1"/>
                </a:solidFill>
              </a:rPr>
              <a:t>Gym Teacher Fired for Playing ‘</a:t>
            </a:r>
            <a:r>
              <a:rPr lang="en-US" sz="2400" b="1" dirty="0" err="1" smtClean="0">
                <a:solidFill>
                  <a:schemeClr val="bg1"/>
                </a:solidFill>
              </a:rPr>
              <a:t>Fortnite</a:t>
            </a:r>
            <a:r>
              <a:rPr lang="en-US" sz="2400" b="1" dirty="0" smtClean="0">
                <a:solidFill>
                  <a:schemeClr val="bg1"/>
                </a:solidFill>
              </a:rPr>
              <a:t>’ with His Students</a:t>
            </a:r>
            <a:r>
              <a:rPr lang="en-US" sz="2400" b="1" dirty="0">
                <a:solidFill>
                  <a:schemeClr val="bg1"/>
                </a:solidFill>
              </a:rPr>
              <a:t>	</a:t>
            </a:r>
            <a:r>
              <a:rPr lang="en-US" sz="2400" b="1" dirty="0" smtClean="0">
                <a:solidFill>
                  <a:schemeClr val="bg1"/>
                </a:solidFill>
              </a:rPr>
              <a:t>	</a:t>
            </a:r>
            <a:r>
              <a:rPr lang="en-US" sz="1467" dirty="0" smtClean="0">
                <a:solidFill>
                  <a:schemeClr val="bg1"/>
                </a:solidFill>
              </a:rPr>
              <a:t>Feb. 11. 2019</a:t>
            </a:r>
            <a:endParaRPr lang="en-US" sz="1467" dirty="0">
              <a:solidFill>
                <a:schemeClr val="bg1"/>
              </a:solidFill>
            </a:endParaRPr>
          </a:p>
        </p:txBody>
      </p:sp>
      <p:sp>
        <p:nvSpPr>
          <p:cNvPr id="9" name="TextBox 8"/>
          <p:cNvSpPr txBox="1"/>
          <p:nvPr/>
        </p:nvSpPr>
        <p:spPr>
          <a:xfrm>
            <a:off x="454867" y="1576536"/>
            <a:ext cx="7232291" cy="1056764"/>
          </a:xfrm>
          <a:prstGeom prst="rect">
            <a:avLst/>
          </a:prstGeom>
          <a:solidFill>
            <a:schemeClr val="bg2">
              <a:lumMod val="20000"/>
              <a:lumOff val="80000"/>
            </a:schemeClr>
          </a:solidFill>
        </p:spPr>
        <p:txBody>
          <a:bodyPr wrap="square" rtlCol="0">
            <a:spAutoFit/>
          </a:bodyPr>
          <a:lstStyle/>
          <a:p>
            <a:r>
              <a:rPr lang="en-US" sz="2400" b="1" dirty="0" smtClean="0">
                <a:solidFill>
                  <a:schemeClr val="bg2">
                    <a:lumMod val="75000"/>
                  </a:schemeClr>
                </a:solidFill>
              </a:rPr>
              <a:t>Teacher claims she was fired over topless selfie obtained by students without her </a:t>
            </a:r>
            <a:r>
              <a:rPr lang="en-US" sz="2400" b="1" dirty="0" smtClean="0">
                <a:solidFill>
                  <a:schemeClr val="bg2">
                    <a:lumMod val="75000"/>
                  </a:schemeClr>
                </a:solidFill>
              </a:rPr>
              <a:t>consent</a:t>
            </a:r>
            <a:endParaRPr lang="en-US" sz="2400" b="1" dirty="0" smtClean="0">
              <a:solidFill>
                <a:schemeClr val="bg2">
                  <a:lumMod val="75000"/>
                </a:schemeClr>
              </a:solidFill>
            </a:endParaRPr>
          </a:p>
          <a:p>
            <a:pPr algn="r"/>
            <a:r>
              <a:rPr lang="en-US" sz="1467" dirty="0" smtClean="0">
                <a:solidFill>
                  <a:schemeClr val="bg2">
                    <a:lumMod val="75000"/>
                  </a:schemeClr>
                </a:solidFill>
              </a:rPr>
              <a:t>April 1, 2019</a:t>
            </a:r>
            <a:endParaRPr lang="en-US" sz="1467" dirty="0">
              <a:solidFill>
                <a:schemeClr val="bg2">
                  <a:lumMod val="75000"/>
                </a:schemeClr>
              </a:solidFill>
            </a:endParaRPr>
          </a:p>
        </p:txBody>
      </p:sp>
      <p:sp>
        <p:nvSpPr>
          <p:cNvPr id="10" name="TextBox 9"/>
          <p:cNvSpPr txBox="1"/>
          <p:nvPr/>
        </p:nvSpPr>
        <p:spPr>
          <a:xfrm>
            <a:off x="984449" y="2867945"/>
            <a:ext cx="5219267" cy="1446550"/>
          </a:xfrm>
          <a:prstGeom prst="rect">
            <a:avLst/>
          </a:prstGeom>
          <a:solidFill>
            <a:schemeClr val="accent6">
              <a:lumMod val="20000"/>
              <a:lumOff val="80000"/>
            </a:schemeClr>
          </a:solidFill>
        </p:spPr>
        <p:txBody>
          <a:bodyPr wrap="square" rtlCol="0">
            <a:spAutoFit/>
          </a:bodyPr>
          <a:lstStyle/>
          <a:p>
            <a:r>
              <a:rPr lang="en-US" sz="2400" b="1" dirty="0" smtClean="0">
                <a:solidFill>
                  <a:schemeClr val="bg2">
                    <a:lumMod val="50000"/>
                  </a:schemeClr>
                </a:solidFill>
              </a:rPr>
              <a:t>5</a:t>
            </a:r>
            <a:r>
              <a:rPr lang="en-US" sz="2400" b="1" baseline="30000" dirty="0" smtClean="0">
                <a:solidFill>
                  <a:schemeClr val="bg2">
                    <a:lumMod val="50000"/>
                  </a:schemeClr>
                </a:solidFill>
              </a:rPr>
              <a:t>th</a:t>
            </a:r>
            <a:r>
              <a:rPr lang="en-US" sz="2400" b="1" dirty="0" smtClean="0">
                <a:solidFill>
                  <a:schemeClr val="bg2">
                    <a:lumMod val="50000"/>
                  </a:schemeClr>
                </a:solidFill>
              </a:rPr>
              <a:t> Grade Teacher on Leave after Vulgar Social Media Post About Students, </a:t>
            </a:r>
            <a:r>
              <a:rPr lang="en-US" sz="2400" b="1" dirty="0" smtClean="0">
                <a:solidFill>
                  <a:schemeClr val="bg2">
                    <a:lumMod val="50000"/>
                  </a:schemeClr>
                </a:solidFill>
              </a:rPr>
              <a:t>Officials </a:t>
            </a:r>
            <a:r>
              <a:rPr lang="en-US" sz="2400" b="1" dirty="0" smtClean="0">
                <a:solidFill>
                  <a:schemeClr val="bg2">
                    <a:lumMod val="50000"/>
                  </a:schemeClr>
                </a:solidFill>
              </a:rPr>
              <a:t>Say</a:t>
            </a:r>
            <a:endParaRPr lang="en-US" sz="1600" dirty="0">
              <a:solidFill>
                <a:schemeClr val="bg2">
                  <a:lumMod val="50000"/>
                </a:schemeClr>
              </a:solidFill>
            </a:endParaRPr>
          </a:p>
          <a:p>
            <a:pPr algn="r"/>
            <a:r>
              <a:rPr lang="en-US" sz="1600" dirty="0" smtClean="0">
                <a:solidFill>
                  <a:schemeClr val="bg2">
                    <a:lumMod val="50000"/>
                  </a:schemeClr>
                </a:solidFill>
              </a:rPr>
              <a:t>May 2, 2019</a:t>
            </a:r>
            <a:endParaRPr lang="en-US" sz="1600" dirty="0">
              <a:solidFill>
                <a:schemeClr val="bg2">
                  <a:lumMod val="50000"/>
                </a:schemeClr>
              </a:solidFill>
            </a:endParaRPr>
          </a:p>
        </p:txBody>
      </p:sp>
      <p:sp>
        <p:nvSpPr>
          <p:cNvPr id="11" name="TextBox 10"/>
          <p:cNvSpPr txBox="1"/>
          <p:nvPr/>
        </p:nvSpPr>
        <p:spPr>
          <a:xfrm>
            <a:off x="7973265" y="1860878"/>
            <a:ext cx="3821110" cy="1569660"/>
          </a:xfrm>
          <a:prstGeom prst="rect">
            <a:avLst/>
          </a:prstGeom>
          <a:solidFill>
            <a:schemeClr val="bg1">
              <a:lumMod val="95000"/>
            </a:schemeClr>
          </a:solidFill>
          <a:ln>
            <a:solidFill>
              <a:schemeClr val="tx1"/>
            </a:solidFill>
          </a:ln>
        </p:spPr>
        <p:txBody>
          <a:bodyPr wrap="square" rtlCol="0">
            <a:spAutoFit/>
          </a:bodyPr>
          <a:lstStyle/>
          <a:p>
            <a:r>
              <a:rPr lang="en-US" sz="2400" b="1" dirty="0" smtClean="0"/>
              <a:t>Teacher Mocks Students in Video – then accidentally shares it with school</a:t>
            </a:r>
            <a:r>
              <a:rPr lang="en-US" sz="2400" b="1" dirty="0"/>
              <a:t>	</a:t>
            </a:r>
            <a:r>
              <a:rPr lang="en-US" sz="2400" b="1" dirty="0" smtClean="0"/>
              <a:t>	</a:t>
            </a:r>
            <a:r>
              <a:rPr lang="en-US" sz="1467" dirty="0" smtClean="0"/>
              <a:t>April 2019</a:t>
            </a:r>
            <a:endParaRPr lang="en-US" sz="1467" dirty="0"/>
          </a:p>
        </p:txBody>
      </p:sp>
      <p:sp>
        <p:nvSpPr>
          <p:cNvPr id="6" name="TextBox 5"/>
          <p:cNvSpPr txBox="1"/>
          <p:nvPr/>
        </p:nvSpPr>
        <p:spPr>
          <a:xfrm>
            <a:off x="230364" y="324879"/>
            <a:ext cx="7107985" cy="1077218"/>
          </a:xfrm>
          <a:prstGeom prst="rect">
            <a:avLst/>
          </a:prstGeom>
          <a:noFill/>
        </p:spPr>
        <p:txBody>
          <a:bodyPr wrap="square" rtlCol="0">
            <a:spAutoFit/>
          </a:bodyPr>
          <a:lstStyle/>
          <a:p>
            <a:r>
              <a:rPr lang="en-US" sz="3200" b="1" dirty="0">
                <a:solidFill>
                  <a:schemeClr val="accent4">
                    <a:lumMod val="50000"/>
                  </a:schemeClr>
                </a:solidFill>
              </a:rPr>
              <a:t>Social Networking…What mishaps </a:t>
            </a:r>
            <a:r>
              <a:rPr lang="en-US" sz="3200" b="1" dirty="0" smtClean="0">
                <a:solidFill>
                  <a:schemeClr val="accent4">
                    <a:lumMod val="50000"/>
                  </a:schemeClr>
                </a:solidFill>
              </a:rPr>
              <a:t>made headlines during 2018-19?</a:t>
            </a:r>
            <a:endParaRPr lang="en-US" sz="3200" b="1" dirty="0">
              <a:solidFill>
                <a:schemeClr val="accent4">
                  <a:lumMod val="50000"/>
                </a:schemeClr>
              </a:solidFill>
            </a:endParaRPr>
          </a:p>
        </p:txBody>
      </p:sp>
      <p:sp>
        <p:nvSpPr>
          <p:cNvPr id="15" name="TextBox 14"/>
          <p:cNvSpPr txBox="1"/>
          <p:nvPr/>
        </p:nvSpPr>
        <p:spPr>
          <a:xfrm>
            <a:off x="454867" y="4517396"/>
            <a:ext cx="6219474" cy="1077218"/>
          </a:xfrm>
          <a:prstGeom prst="rect">
            <a:avLst/>
          </a:prstGeom>
          <a:solidFill>
            <a:schemeClr val="accent1">
              <a:lumMod val="20000"/>
              <a:lumOff val="80000"/>
            </a:schemeClr>
          </a:solidFill>
        </p:spPr>
        <p:txBody>
          <a:bodyPr wrap="square" rtlCol="0">
            <a:spAutoFit/>
          </a:bodyPr>
          <a:lstStyle/>
          <a:p>
            <a:r>
              <a:rPr lang="en-US" sz="2400" b="1" dirty="0" smtClean="0">
                <a:solidFill>
                  <a:schemeClr val="bg1">
                    <a:lumMod val="95000"/>
                    <a:lumOff val="5000"/>
                  </a:schemeClr>
                </a:solidFill>
              </a:rPr>
              <a:t>Teacher Fired for Abortion Rights Social Media Posts Sues Catholic School in SC</a:t>
            </a:r>
          </a:p>
          <a:p>
            <a:pPr algn="r"/>
            <a:r>
              <a:rPr lang="en-US" sz="1600" dirty="0" smtClean="0">
                <a:solidFill>
                  <a:schemeClr val="bg1">
                    <a:lumMod val="95000"/>
                    <a:lumOff val="5000"/>
                  </a:schemeClr>
                </a:solidFill>
              </a:rPr>
              <a:t>July 11, 2019</a:t>
            </a:r>
            <a:endParaRPr lang="en-US" sz="1600" dirty="0">
              <a:solidFill>
                <a:schemeClr val="bg1">
                  <a:lumMod val="95000"/>
                  <a:lumOff val="5000"/>
                </a:schemeClr>
              </a:solidFill>
            </a:endParaRPr>
          </a:p>
        </p:txBody>
      </p:sp>
      <p:sp>
        <p:nvSpPr>
          <p:cNvPr id="4" name="TextBox 3"/>
          <p:cNvSpPr txBox="1"/>
          <p:nvPr/>
        </p:nvSpPr>
        <p:spPr>
          <a:xfrm>
            <a:off x="2047447" y="5768047"/>
            <a:ext cx="3034313" cy="954107"/>
          </a:xfrm>
          <a:prstGeom prst="rect">
            <a:avLst/>
          </a:prstGeom>
          <a:solidFill>
            <a:srgbClr val="FFFF00"/>
          </a:solidFill>
        </p:spPr>
        <p:txBody>
          <a:bodyPr wrap="square" rtlCol="0">
            <a:spAutoFit/>
          </a:bodyPr>
          <a:lstStyle/>
          <a:p>
            <a:pPr algn="ctr"/>
            <a:r>
              <a:rPr lang="en-US" sz="2800" b="1" dirty="0" smtClean="0">
                <a:solidFill>
                  <a:schemeClr val="tx2">
                    <a:lumMod val="10000"/>
                  </a:schemeClr>
                </a:solidFill>
              </a:rPr>
              <a:t>What about Iowa Teachers? </a:t>
            </a:r>
            <a:endParaRPr lang="en-US" sz="2800" b="1" dirty="0">
              <a:solidFill>
                <a:schemeClr val="tx2">
                  <a:lumMod val="10000"/>
                </a:schemeClr>
              </a:solidFill>
            </a:endParaRPr>
          </a:p>
        </p:txBody>
      </p:sp>
    </p:spTree>
    <p:extLst>
      <p:ext uri="{BB962C8B-B14F-4D97-AF65-F5344CB8AC3E}">
        <p14:creationId xmlns:p14="http://schemas.microsoft.com/office/powerpoint/2010/main" val="2575622354"/>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randombar(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randombar(horizont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randombar(horizontal)">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randombar(horizontal)">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randombar(horizontal)">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randombar(horizontal)">
                                      <p:cBhvr>
                                        <p:cTn id="4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P spid="10" grpId="0" animBg="1"/>
      <p:bldP spid="11" grpId="0" animBg="1"/>
      <p:bldP spid="15" grpId="0" animBg="1"/>
      <p:bldP spid="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49898" y="479621"/>
            <a:ext cx="9110791" cy="782019"/>
          </a:xfrm>
        </p:spPr>
        <p:txBody>
          <a:bodyPr/>
          <a:lstStyle/>
          <a:p>
            <a:r>
              <a:rPr lang="en-US" sz="3600" b="1" dirty="0" smtClean="0">
                <a:solidFill>
                  <a:schemeClr val="accent4">
                    <a:lumMod val="50000"/>
                  </a:schemeClr>
                </a:solidFill>
                <a:latin typeface="Adobe Caslon Pro Bold" panose="0205070206050A020403" pitchFamily="18" charset="0"/>
              </a:rPr>
              <a:t>Reminders for Using </a:t>
            </a:r>
            <a:r>
              <a:rPr lang="en-US" sz="3600" b="1" u="sng" dirty="0" smtClean="0">
                <a:solidFill>
                  <a:schemeClr val="accent4">
                    <a:lumMod val="50000"/>
                  </a:schemeClr>
                </a:solidFill>
                <a:latin typeface="Adobe Caslon Pro Bold" panose="0205070206050A020403" pitchFamily="18" charset="0"/>
              </a:rPr>
              <a:t>Personal</a:t>
            </a:r>
            <a:r>
              <a:rPr lang="en-US" sz="3600" b="1" dirty="0" smtClean="0">
                <a:solidFill>
                  <a:schemeClr val="accent4">
                    <a:lumMod val="50000"/>
                  </a:schemeClr>
                </a:solidFill>
                <a:latin typeface="Adobe Caslon Pro Bold" panose="0205070206050A020403" pitchFamily="18" charset="0"/>
              </a:rPr>
              <a:t> Social Media</a:t>
            </a:r>
            <a:endParaRPr lang="en-US" sz="3600" b="1" dirty="0">
              <a:solidFill>
                <a:schemeClr val="accent4">
                  <a:lumMod val="50000"/>
                </a:schemeClr>
              </a:solidFill>
              <a:latin typeface="Adobe Caslon Pro Bold" panose="0205070206050A020403" pitchFamily="18" charset="0"/>
            </a:endParaRPr>
          </a:p>
        </p:txBody>
      </p:sp>
      <p:sp>
        <p:nvSpPr>
          <p:cNvPr id="6" name="Content Placeholder 5"/>
          <p:cNvSpPr>
            <a:spLocks noGrp="1"/>
          </p:cNvSpPr>
          <p:nvPr>
            <p:ph idx="4294967295"/>
          </p:nvPr>
        </p:nvSpPr>
        <p:spPr>
          <a:xfrm>
            <a:off x="777120" y="1354240"/>
            <a:ext cx="9142383" cy="4791917"/>
          </a:xfrm>
          <a:prstGeom prst="rect">
            <a:avLst/>
          </a:prstGeom>
        </p:spPr>
        <p:txBody>
          <a:bodyPr anchor="t">
            <a:noAutofit/>
          </a:bodyPr>
          <a:lstStyle/>
          <a:p>
            <a:pPr marL="465138" indent="-465138">
              <a:lnSpc>
                <a:spcPct val="100000"/>
              </a:lnSpc>
              <a:spcBef>
                <a:spcPts val="600"/>
              </a:spcBef>
              <a:spcAft>
                <a:spcPts val="600"/>
              </a:spcAft>
              <a:buClr>
                <a:schemeClr val="accent6">
                  <a:lumMod val="75000"/>
                </a:schemeClr>
              </a:buClr>
              <a:buFont typeface="Wingdings" panose="05000000000000000000" pitchFamily="2" charset="2"/>
              <a:buChar char="Ø"/>
            </a:pPr>
            <a:r>
              <a:rPr lang="en-US" sz="2200" b="1" cap="none" dirty="0" smtClean="0">
                <a:solidFill>
                  <a:schemeClr val="accent4">
                    <a:lumMod val="50000"/>
                  </a:schemeClr>
                </a:solidFill>
              </a:rPr>
              <a:t>Know the district board policy – 401.13</a:t>
            </a:r>
          </a:p>
          <a:p>
            <a:pPr marL="465138" indent="-465138">
              <a:lnSpc>
                <a:spcPct val="100000"/>
              </a:lnSpc>
              <a:spcBef>
                <a:spcPts val="600"/>
              </a:spcBef>
              <a:spcAft>
                <a:spcPts val="600"/>
              </a:spcAft>
              <a:buClr>
                <a:schemeClr val="accent6">
                  <a:lumMod val="75000"/>
                </a:schemeClr>
              </a:buClr>
              <a:buFont typeface="Wingdings" panose="05000000000000000000" pitchFamily="2" charset="2"/>
              <a:buChar char="Ø"/>
            </a:pPr>
            <a:r>
              <a:rPr lang="en-US" sz="2200" b="1" cap="none" dirty="0" smtClean="0">
                <a:solidFill>
                  <a:schemeClr val="accent4">
                    <a:lumMod val="50000"/>
                  </a:schemeClr>
                </a:solidFill>
              </a:rPr>
              <a:t>Do not “friend” or “follow” students! </a:t>
            </a:r>
          </a:p>
          <a:p>
            <a:pPr marL="465138" indent="-465138">
              <a:lnSpc>
                <a:spcPct val="100000"/>
              </a:lnSpc>
              <a:spcBef>
                <a:spcPts val="600"/>
              </a:spcBef>
              <a:spcAft>
                <a:spcPts val="600"/>
              </a:spcAft>
              <a:buClr>
                <a:schemeClr val="accent6">
                  <a:lumMod val="75000"/>
                </a:schemeClr>
              </a:buClr>
              <a:buFont typeface="Wingdings" panose="05000000000000000000" pitchFamily="2" charset="2"/>
              <a:buChar char="Ø"/>
            </a:pPr>
            <a:r>
              <a:rPr lang="en-US" sz="2200" b="1" cap="none" dirty="0" smtClean="0">
                <a:solidFill>
                  <a:schemeClr val="accent4">
                    <a:lumMod val="50000"/>
                  </a:schemeClr>
                </a:solidFill>
              </a:rPr>
              <a:t>Keep your profile pictures clean. </a:t>
            </a:r>
          </a:p>
          <a:p>
            <a:pPr marL="465138" indent="-465138">
              <a:lnSpc>
                <a:spcPct val="100000"/>
              </a:lnSpc>
              <a:spcBef>
                <a:spcPts val="600"/>
              </a:spcBef>
              <a:spcAft>
                <a:spcPts val="600"/>
              </a:spcAft>
              <a:buClr>
                <a:schemeClr val="accent6">
                  <a:lumMod val="75000"/>
                </a:schemeClr>
              </a:buClr>
              <a:buFont typeface="Wingdings" panose="05000000000000000000" pitchFamily="2" charset="2"/>
              <a:buChar char="Ø"/>
            </a:pPr>
            <a:r>
              <a:rPr lang="en-US" sz="2200" b="1" cap="none" dirty="0" smtClean="0">
                <a:solidFill>
                  <a:schemeClr val="accent4">
                    <a:lumMod val="50000"/>
                  </a:schemeClr>
                </a:solidFill>
              </a:rPr>
              <a:t>Do not connect yourself with your school on a personal profile. </a:t>
            </a:r>
          </a:p>
          <a:p>
            <a:pPr marL="465138" indent="-465138">
              <a:lnSpc>
                <a:spcPct val="100000"/>
              </a:lnSpc>
              <a:spcBef>
                <a:spcPts val="600"/>
              </a:spcBef>
              <a:spcAft>
                <a:spcPts val="600"/>
              </a:spcAft>
              <a:buClr>
                <a:schemeClr val="accent6">
                  <a:lumMod val="75000"/>
                </a:schemeClr>
              </a:buClr>
              <a:buFont typeface="Wingdings" panose="05000000000000000000" pitchFamily="2" charset="2"/>
              <a:buChar char="Ø"/>
            </a:pPr>
            <a:r>
              <a:rPr lang="en-US" sz="2200" b="1" cap="none" dirty="0" smtClean="0">
                <a:solidFill>
                  <a:schemeClr val="accent4">
                    <a:lumMod val="50000"/>
                  </a:schemeClr>
                </a:solidFill>
              </a:rPr>
              <a:t>Do not geo-tag your personal posts with your school location. </a:t>
            </a:r>
          </a:p>
          <a:p>
            <a:pPr marL="465138" indent="-465138">
              <a:lnSpc>
                <a:spcPct val="100000"/>
              </a:lnSpc>
              <a:spcBef>
                <a:spcPts val="600"/>
              </a:spcBef>
              <a:spcAft>
                <a:spcPts val="600"/>
              </a:spcAft>
              <a:buClr>
                <a:schemeClr val="accent6">
                  <a:lumMod val="75000"/>
                </a:schemeClr>
              </a:buClr>
              <a:buFont typeface="Wingdings" panose="05000000000000000000" pitchFamily="2" charset="2"/>
              <a:buChar char="Ø"/>
            </a:pPr>
            <a:r>
              <a:rPr lang="en-US" sz="2200" b="1" cap="none" dirty="0">
                <a:solidFill>
                  <a:schemeClr val="accent4">
                    <a:lumMod val="50000"/>
                  </a:schemeClr>
                </a:solidFill>
              </a:rPr>
              <a:t>Set your Instagram account to private. </a:t>
            </a:r>
            <a:endParaRPr lang="en-US" sz="2200" b="1" cap="none" dirty="0" smtClean="0">
              <a:solidFill>
                <a:schemeClr val="accent4">
                  <a:lumMod val="50000"/>
                </a:schemeClr>
              </a:solidFill>
            </a:endParaRPr>
          </a:p>
          <a:p>
            <a:pPr marL="465138" indent="-465138">
              <a:buClr>
                <a:schemeClr val="accent6">
                  <a:lumMod val="75000"/>
                </a:schemeClr>
              </a:buClr>
              <a:buFont typeface="Wingdings" panose="05000000000000000000" pitchFamily="2" charset="2"/>
              <a:buChar char="Ø"/>
            </a:pPr>
            <a:r>
              <a:rPr lang="en-US" sz="2200" b="1" cap="none" dirty="0">
                <a:solidFill>
                  <a:schemeClr val="accent4">
                    <a:lumMod val="50000"/>
                  </a:schemeClr>
                </a:solidFill>
              </a:rPr>
              <a:t>Never mention your school in any </a:t>
            </a:r>
            <a:r>
              <a:rPr lang="en-US" sz="2200" b="1" cap="none" dirty="0" smtClean="0">
                <a:solidFill>
                  <a:schemeClr val="accent4">
                    <a:lumMod val="50000"/>
                  </a:schemeClr>
                </a:solidFill>
              </a:rPr>
              <a:t>personal post</a:t>
            </a:r>
            <a:r>
              <a:rPr lang="en-US" sz="2200" b="1" cap="none" dirty="0">
                <a:solidFill>
                  <a:schemeClr val="accent4">
                    <a:lumMod val="50000"/>
                  </a:schemeClr>
                </a:solidFill>
              </a:rPr>
              <a:t>. </a:t>
            </a:r>
          </a:p>
          <a:p>
            <a:pPr marL="465138" indent="-465138">
              <a:buClr>
                <a:schemeClr val="accent6">
                  <a:lumMod val="75000"/>
                </a:schemeClr>
              </a:buClr>
              <a:buFont typeface="Wingdings" panose="05000000000000000000" pitchFamily="2" charset="2"/>
              <a:buChar char="Ø"/>
            </a:pPr>
            <a:r>
              <a:rPr lang="en-US" sz="2200" b="1" cap="none" dirty="0">
                <a:solidFill>
                  <a:schemeClr val="accent4">
                    <a:lumMod val="50000"/>
                  </a:schemeClr>
                </a:solidFill>
              </a:rPr>
              <a:t>Never complain about your job online. </a:t>
            </a:r>
          </a:p>
          <a:p>
            <a:pPr marL="465138" indent="-465138">
              <a:buClr>
                <a:schemeClr val="accent6">
                  <a:lumMod val="75000"/>
                </a:schemeClr>
              </a:buClr>
              <a:buFont typeface="Wingdings" panose="05000000000000000000" pitchFamily="2" charset="2"/>
              <a:buChar char="Ø"/>
            </a:pPr>
            <a:r>
              <a:rPr lang="en-US" sz="2200" b="1" cap="none" dirty="0">
                <a:solidFill>
                  <a:schemeClr val="accent4">
                    <a:lumMod val="50000"/>
                  </a:schemeClr>
                </a:solidFill>
              </a:rPr>
              <a:t>Never, ever, ever, post photos of your students on </a:t>
            </a:r>
            <a:r>
              <a:rPr lang="en-US" sz="2200" b="1" cap="none" dirty="0" smtClean="0">
                <a:solidFill>
                  <a:schemeClr val="accent4">
                    <a:lumMod val="50000"/>
                  </a:schemeClr>
                </a:solidFill>
              </a:rPr>
              <a:t>personal social </a:t>
            </a:r>
            <a:r>
              <a:rPr lang="en-US" sz="2200" b="1" cap="none" dirty="0">
                <a:solidFill>
                  <a:schemeClr val="accent4">
                    <a:lumMod val="50000"/>
                  </a:schemeClr>
                </a:solidFill>
              </a:rPr>
              <a:t>media! </a:t>
            </a:r>
          </a:p>
          <a:p>
            <a:pPr marL="0" indent="0">
              <a:lnSpc>
                <a:spcPct val="100000"/>
              </a:lnSpc>
              <a:spcBef>
                <a:spcPts val="600"/>
              </a:spcBef>
              <a:spcAft>
                <a:spcPts val="600"/>
              </a:spcAft>
              <a:buClr>
                <a:schemeClr val="accent6">
                  <a:lumMod val="75000"/>
                </a:schemeClr>
              </a:buClr>
              <a:buNone/>
            </a:pPr>
            <a:endParaRPr lang="en-US" sz="2200" b="1" cap="none" dirty="0">
              <a:solidFill>
                <a:schemeClr val="accent4">
                  <a:lumMod val="50000"/>
                </a:schemeClr>
              </a:solidFill>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55852" y="5050897"/>
            <a:ext cx="2316995" cy="1622505"/>
          </a:xfrm>
          <a:prstGeom prst="rect">
            <a:avLst/>
          </a:prstGeom>
        </p:spPr>
      </p:pic>
    </p:spTree>
    <p:extLst>
      <p:ext uri="{BB962C8B-B14F-4D97-AF65-F5344CB8AC3E}">
        <p14:creationId xmlns:p14="http://schemas.microsoft.com/office/powerpoint/2010/main" val="3081625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randombar(vertical)">
                                      <p:cBhvr>
                                        <p:cTn id="7" dur="1000"/>
                                        <p:tgtEl>
                                          <p:spTgt spid="6">
                                            <p:txEl>
                                              <p:pRg st="0" end="0"/>
                                            </p:txEl>
                                          </p:spTgt>
                                        </p:tgtEl>
                                      </p:cBhvr>
                                    </p:animEffect>
                                  </p:childTnLst>
                                </p:cTn>
                              </p:par>
                              <p:par>
                                <p:cTn id="8" presetID="14" presetClass="entr" presetSubtype="5" fill="hold" grpId="0"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randombar(vertical)">
                                      <p:cBhvr>
                                        <p:cTn id="10" dur="1000"/>
                                        <p:tgtEl>
                                          <p:spTgt spid="6">
                                            <p:txEl>
                                              <p:pRg st="1" end="1"/>
                                            </p:txEl>
                                          </p:spTgt>
                                        </p:tgtEl>
                                      </p:cBhvr>
                                    </p:animEffect>
                                  </p:childTnLst>
                                </p:cTn>
                              </p:par>
                              <p:par>
                                <p:cTn id="11" presetID="14" presetClass="entr" presetSubtype="5" fill="hold" grpId="0"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randombar(vertical)">
                                      <p:cBhvr>
                                        <p:cTn id="13" dur="1000"/>
                                        <p:tgtEl>
                                          <p:spTgt spid="6">
                                            <p:txEl>
                                              <p:pRg st="2" end="2"/>
                                            </p:txEl>
                                          </p:spTgt>
                                        </p:tgtEl>
                                      </p:cBhvr>
                                    </p:animEffect>
                                  </p:childTnLst>
                                </p:cTn>
                              </p:par>
                              <p:par>
                                <p:cTn id="14" presetID="14" presetClass="entr" presetSubtype="5" fill="hold" grpId="0" nodeType="withEffect">
                                  <p:stCondLst>
                                    <p:cond delay="0"/>
                                  </p:stCondLst>
                                  <p:childTnLst>
                                    <p:set>
                                      <p:cBhvr>
                                        <p:cTn id="15" dur="1" fill="hold">
                                          <p:stCondLst>
                                            <p:cond delay="0"/>
                                          </p:stCondLst>
                                        </p:cTn>
                                        <p:tgtEl>
                                          <p:spTgt spid="6">
                                            <p:txEl>
                                              <p:pRg st="3" end="3"/>
                                            </p:txEl>
                                          </p:spTgt>
                                        </p:tgtEl>
                                        <p:attrNameLst>
                                          <p:attrName>style.visibility</p:attrName>
                                        </p:attrNameLst>
                                      </p:cBhvr>
                                      <p:to>
                                        <p:strVal val="visible"/>
                                      </p:to>
                                    </p:set>
                                    <p:animEffect transition="in" filter="randombar(vertical)">
                                      <p:cBhvr>
                                        <p:cTn id="16" dur="1000"/>
                                        <p:tgtEl>
                                          <p:spTgt spid="6">
                                            <p:txEl>
                                              <p:pRg st="3" end="3"/>
                                            </p:txEl>
                                          </p:spTgt>
                                        </p:tgtEl>
                                      </p:cBhvr>
                                    </p:animEffect>
                                  </p:childTnLst>
                                </p:cTn>
                              </p:par>
                              <p:par>
                                <p:cTn id="17" presetID="14" presetClass="entr" presetSubtype="5" fill="hold" grpId="0"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Effect transition="in" filter="randombar(vertical)">
                                      <p:cBhvr>
                                        <p:cTn id="19" dur="1000"/>
                                        <p:tgtEl>
                                          <p:spTgt spid="6">
                                            <p:txEl>
                                              <p:pRg st="4" end="4"/>
                                            </p:txEl>
                                          </p:spTgt>
                                        </p:tgtEl>
                                      </p:cBhvr>
                                    </p:animEffect>
                                  </p:childTnLst>
                                </p:cTn>
                              </p:par>
                              <p:par>
                                <p:cTn id="20" presetID="14" presetClass="entr" presetSubtype="5" fill="hold" grpId="0" nodeType="withEffect">
                                  <p:stCondLst>
                                    <p:cond delay="0"/>
                                  </p:stCondLst>
                                  <p:childTnLst>
                                    <p:set>
                                      <p:cBhvr>
                                        <p:cTn id="21" dur="1" fill="hold">
                                          <p:stCondLst>
                                            <p:cond delay="0"/>
                                          </p:stCondLst>
                                        </p:cTn>
                                        <p:tgtEl>
                                          <p:spTgt spid="6">
                                            <p:txEl>
                                              <p:pRg st="5" end="5"/>
                                            </p:txEl>
                                          </p:spTgt>
                                        </p:tgtEl>
                                        <p:attrNameLst>
                                          <p:attrName>style.visibility</p:attrName>
                                        </p:attrNameLst>
                                      </p:cBhvr>
                                      <p:to>
                                        <p:strVal val="visible"/>
                                      </p:to>
                                    </p:set>
                                    <p:animEffect transition="in" filter="randombar(vertical)">
                                      <p:cBhvr>
                                        <p:cTn id="22" dur="1000"/>
                                        <p:tgtEl>
                                          <p:spTgt spid="6">
                                            <p:txEl>
                                              <p:pRg st="5" end="5"/>
                                            </p:txEl>
                                          </p:spTgt>
                                        </p:tgtEl>
                                      </p:cBhvr>
                                    </p:animEffect>
                                  </p:childTnLst>
                                </p:cTn>
                              </p:par>
                              <p:par>
                                <p:cTn id="23" presetID="14" presetClass="entr" presetSubtype="5" fill="hold" grpId="0" nodeType="withEffect">
                                  <p:stCondLst>
                                    <p:cond delay="0"/>
                                  </p:stCondLst>
                                  <p:childTnLst>
                                    <p:set>
                                      <p:cBhvr>
                                        <p:cTn id="24" dur="1" fill="hold">
                                          <p:stCondLst>
                                            <p:cond delay="0"/>
                                          </p:stCondLst>
                                        </p:cTn>
                                        <p:tgtEl>
                                          <p:spTgt spid="6">
                                            <p:txEl>
                                              <p:pRg st="6" end="6"/>
                                            </p:txEl>
                                          </p:spTgt>
                                        </p:tgtEl>
                                        <p:attrNameLst>
                                          <p:attrName>style.visibility</p:attrName>
                                        </p:attrNameLst>
                                      </p:cBhvr>
                                      <p:to>
                                        <p:strVal val="visible"/>
                                      </p:to>
                                    </p:set>
                                    <p:animEffect transition="in" filter="randombar(vertical)">
                                      <p:cBhvr>
                                        <p:cTn id="25" dur="1000"/>
                                        <p:tgtEl>
                                          <p:spTgt spid="6">
                                            <p:txEl>
                                              <p:pRg st="6" end="6"/>
                                            </p:txEl>
                                          </p:spTgt>
                                        </p:tgtEl>
                                      </p:cBhvr>
                                    </p:animEffect>
                                  </p:childTnLst>
                                </p:cTn>
                              </p:par>
                              <p:par>
                                <p:cTn id="26" presetID="14" presetClass="entr" presetSubtype="5" fill="hold" grpId="0" nodeType="withEffect">
                                  <p:stCondLst>
                                    <p:cond delay="0"/>
                                  </p:stCondLst>
                                  <p:childTnLst>
                                    <p:set>
                                      <p:cBhvr>
                                        <p:cTn id="27" dur="1" fill="hold">
                                          <p:stCondLst>
                                            <p:cond delay="0"/>
                                          </p:stCondLst>
                                        </p:cTn>
                                        <p:tgtEl>
                                          <p:spTgt spid="6">
                                            <p:txEl>
                                              <p:pRg st="7" end="7"/>
                                            </p:txEl>
                                          </p:spTgt>
                                        </p:tgtEl>
                                        <p:attrNameLst>
                                          <p:attrName>style.visibility</p:attrName>
                                        </p:attrNameLst>
                                      </p:cBhvr>
                                      <p:to>
                                        <p:strVal val="visible"/>
                                      </p:to>
                                    </p:set>
                                    <p:animEffect transition="in" filter="randombar(vertical)">
                                      <p:cBhvr>
                                        <p:cTn id="28" dur="1000"/>
                                        <p:tgtEl>
                                          <p:spTgt spid="6">
                                            <p:txEl>
                                              <p:pRg st="7" end="7"/>
                                            </p:txEl>
                                          </p:spTgt>
                                        </p:tgtEl>
                                      </p:cBhvr>
                                    </p:animEffect>
                                  </p:childTnLst>
                                </p:cTn>
                              </p:par>
                              <p:par>
                                <p:cTn id="29" presetID="14" presetClass="entr" presetSubtype="5" fill="hold" grpId="0" nodeType="withEffect">
                                  <p:stCondLst>
                                    <p:cond delay="0"/>
                                  </p:stCondLst>
                                  <p:childTnLst>
                                    <p:set>
                                      <p:cBhvr>
                                        <p:cTn id="30" dur="1" fill="hold">
                                          <p:stCondLst>
                                            <p:cond delay="0"/>
                                          </p:stCondLst>
                                        </p:cTn>
                                        <p:tgtEl>
                                          <p:spTgt spid="6">
                                            <p:txEl>
                                              <p:pRg st="8" end="8"/>
                                            </p:txEl>
                                          </p:spTgt>
                                        </p:tgtEl>
                                        <p:attrNameLst>
                                          <p:attrName>style.visibility</p:attrName>
                                        </p:attrNameLst>
                                      </p:cBhvr>
                                      <p:to>
                                        <p:strVal val="visible"/>
                                      </p:to>
                                    </p:set>
                                    <p:animEffect transition="in" filter="randombar(vertical)">
                                      <p:cBhvr>
                                        <p:cTn id="31" dur="10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2" y="452718"/>
            <a:ext cx="6645940" cy="727900"/>
          </a:xfrm>
        </p:spPr>
        <p:txBody>
          <a:bodyPr/>
          <a:lstStyle/>
          <a:p>
            <a:r>
              <a:rPr lang="en-US" b="1" dirty="0" smtClean="0">
                <a:solidFill>
                  <a:schemeClr val="accent4">
                    <a:lumMod val="50000"/>
                  </a:schemeClr>
                </a:solidFill>
                <a:latin typeface="Adobe Caslon Pro Bold" panose="0205070206050A020403" pitchFamily="18" charset="0"/>
              </a:rPr>
              <a:t>Iowa Office of Ombudsman</a:t>
            </a:r>
            <a:endParaRPr lang="en-US" b="1" dirty="0">
              <a:solidFill>
                <a:schemeClr val="accent4">
                  <a:lumMod val="50000"/>
                </a:schemeClr>
              </a:solidFill>
              <a:latin typeface="Adobe Caslon Pro Bold" panose="0205070206050A020403" pitchFamily="18" charset="0"/>
            </a:endParaRPr>
          </a:p>
        </p:txBody>
      </p:sp>
      <p:sp>
        <p:nvSpPr>
          <p:cNvPr id="3" name="Content Placeholder 2"/>
          <p:cNvSpPr>
            <a:spLocks noGrp="1"/>
          </p:cNvSpPr>
          <p:nvPr>
            <p:ph idx="1"/>
          </p:nvPr>
        </p:nvSpPr>
        <p:spPr>
          <a:xfrm>
            <a:off x="646111" y="1479052"/>
            <a:ext cx="10684745" cy="3741130"/>
          </a:xfrm>
        </p:spPr>
        <p:txBody>
          <a:bodyPr anchor="t">
            <a:normAutofit fontScale="92500" lnSpcReduction="20000"/>
          </a:bodyPr>
          <a:lstStyle/>
          <a:p>
            <a:pPr marL="0" indent="0">
              <a:spcBef>
                <a:spcPts val="1200"/>
              </a:spcBef>
              <a:spcAft>
                <a:spcPts val="1200"/>
              </a:spcAft>
              <a:buNone/>
            </a:pPr>
            <a:r>
              <a:rPr lang="en-US" sz="2800" b="1" dirty="0" smtClean="0">
                <a:solidFill>
                  <a:schemeClr val="accent6">
                    <a:lumMod val="50000"/>
                  </a:schemeClr>
                </a:solidFill>
              </a:rPr>
              <a:t>Who: Kristie Hirschman (plus </a:t>
            </a:r>
            <a:r>
              <a:rPr lang="en-US" sz="2800" b="1" dirty="0" smtClean="0">
                <a:solidFill>
                  <a:schemeClr val="accent6">
                    <a:lumMod val="50000"/>
                  </a:schemeClr>
                </a:solidFill>
              </a:rPr>
              <a:t>12 </a:t>
            </a:r>
            <a:r>
              <a:rPr lang="en-US" sz="2800" b="1" dirty="0" smtClean="0">
                <a:solidFill>
                  <a:schemeClr val="accent6">
                    <a:lumMod val="50000"/>
                  </a:schemeClr>
                </a:solidFill>
              </a:rPr>
              <a:t>assistant ombudsmen!)</a:t>
            </a:r>
          </a:p>
          <a:p>
            <a:pPr>
              <a:spcBef>
                <a:spcPts val="1200"/>
              </a:spcBef>
              <a:spcAft>
                <a:spcPts val="1200"/>
              </a:spcAft>
              <a:buClr>
                <a:schemeClr val="accent6">
                  <a:lumMod val="50000"/>
                </a:schemeClr>
              </a:buClr>
              <a:buFont typeface="Wingdings" panose="05000000000000000000" pitchFamily="2" charset="2"/>
              <a:buChar char="Ø"/>
            </a:pPr>
            <a:r>
              <a:rPr lang="en-US" sz="2800" b="1" dirty="0" smtClean="0">
                <a:solidFill>
                  <a:schemeClr val="accent6">
                    <a:lumMod val="50000"/>
                  </a:schemeClr>
                </a:solidFill>
              </a:rPr>
              <a:t>serves </a:t>
            </a:r>
            <a:r>
              <a:rPr lang="en-US" sz="2800" b="1" dirty="0">
                <a:solidFill>
                  <a:schemeClr val="accent6">
                    <a:lumMod val="50000"/>
                  </a:schemeClr>
                </a:solidFill>
              </a:rPr>
              <a:t>as an independent and impartial agency to which citizens can air their grievances about government. </a:t>
            </a:r>
            <a:endParaRPr lang="en-US" sz="2800" b="1" dirty="0" smtClean="0">
              <a:solidFill>
                <a:schemeClr val="accent6">
                  <a:lumMod val="50000"/>
                </a:schemeClr>
              </a:solidFill>
            </a:endParaRPr>
          </a:p>
          <a:p>
            <a:pPr>
              <a:spcBef>
                <a:spcPts val="1200"/>
              </a:spcBef>
              <a:spcAft>
                <a:spcPts val="1200"/>
              </a:spcAft>
              <a:buClr>
                <a:schemeClr val="accent6">
                  <a:lumMod val="50000"/>
                </a:schemeClr>
              </a:buClr>
              <a:buFont typeface="Wingdings" panose="05000000000000000000" pitchFamily="2" charset="2"/>
              <a:buChar char="Ø"/>
            </a:pPr>
            <a:r>
              <a:rPr lang="en-US" sz="2800" b="1" dirty="0" smtClean="0">
                <a:solidFill>
                  <a:schemeClr val="accent6">
                    <a:lumMod val="50000"/>
                  </a:schemeClr>
                </a:solidFill>
              </a:rPr>
              <a:t>has </a:t>
            </a:r>
            <a:r>
              <a:rPr lang="en-US" sz="2800" b="1" dirty="0">
                <a:solidFill>
                  <a:schemeClr val="accent6">
                    <a:lumMod val="50000"/>
                  </a:schemeClr>
                </a:solidFill>
              </a:rPr>
              <a:t>authority to investigate complaints about Iowa state and local government, with certain </a:t>
            </a:r>
            <a:r>
              <a:rPr lang="en-US" sz="2800" b="1" dirty="0" smtClean="0">
                <a:solidFill>
                  <a:schemeClr val="accent6">
                    <a:lumMod val="50000"/>
                  </a:schemeClr>
                </a:solidFill>
              </a:rPr>
              <a:t>exceptions.</a:t>
            </a:r>
          </a:p>
          <a:p>
            <a:pPr>
              <a:spcBef>
                <a:spcPts val="1200"/>
              </a:spcBef>
              <a:spcAft>
                <a:spcPts val="1200"/>
              </a:spcAft>
              <a:buClr>
                <a:schemeClr val="accent6">
                  <a:lumMod val="50000"/>
                </a:schemeClr>
              </a:buClr>
              <a:buFont typeface="Wingdings" panose="05000000000000000000" pitchFamily="2" charset="2"/>
              <a:buChar char="Ø"/>
            </a:pPr>
            <a:r>
              <a:rPr lang="en-US" sz="2800" b="1" dirty="0" smtClean="0">
                <a:solidFill>
                  <a:schemeClr val="accent6">
                    <a:lumMod val="50000"/>
                  </a:schemeClr>
                </a:solidFill>
              </a:rPr>
              <a:t>attempts </a:t>
            </a:r>
            <a:r>
              <a:rPr lang="en-US" sz="2800" b="1" dirty="0">
                <a:solidFill>
                  <a:schemeClr val="accent6">
                    <a:lumMod val="50000"/>
                  </a:schemeClr>
                </a:solidFill>
              </a:rPr>
              <a:t>to resolve most problems informally</a:t>
            </a:r>
            <a:r>
              <a:rPr lang="en-US" sz="2800" b="1" dirty="0" smtClean="0">
                <a:solidFill>
                  <a:schemeClr val="accent6">
                    <a:lumMod val="50000"/>
                  </a:schemeClr>
                </a:solidFill>
              </a:rPr>
              <a:t>.</a:t>
            </a:r>
          </a:p>
          <a:p>
            <a:pPr>
              <a:spcBef>
                <a:spcPts val="1200"/>
              </a:spcBef>
              <a:spcAft>
                <a:spcPts val="1200"/>
              </a:spcAft>
              <a:buClr>
                <a:schemeClr val="accent6">
                  <a:lumMod val="50000"/>
                </a:schemeClr>
              </a:buClr>
              <a:buFont typeface="Wingdings" panose="05000000000000000000" pitchFamily="2" charset="2"/>
              <a:buChar char="Ø"/>
            </a:pPr>
            <a:r>
              <a:rPr lang="en-US" sz="2800" b="1" dirty="0" smtClean="0">
                <a:solidFill>
                  <a:schemeClr val="accent6">
                    <a:lumMod val="50000"/>
                  </a:schemeClr>
                </a:solidFill>
              </a:rPr>
              <a:t>Contact:</a:t>
            </a:r>
            <a:endParaRPr lang="en-US" sz="2800" b="1" dirty="0">
              <a:solidFill>
                <a:schemeClr val="accent6">
                  <a:lumMod val="50000"/>
                </a:schemeClr>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2916273219"/>
              </p:ext>
            </p:extLst>
          </p:nvPr>
        </p:nvGraphicFramePr>
        <p:xfrm>
          <a:off x="2685327" y="4542540"/>
          <a:ext cx="7971882" cy="1798320"/>
        </p:xfrm>
        <a:graphic>
          <a:graphicData uri="http://schemas.openxmlformats.org/drawingml/2006/table">
            <a:tbl>
              <a:tblPr/>
              <a:tblGrid>
                <a:gridCol w="3985941"/>
                <a:gridCol w="3985941"/>
              </a:tblGrid>
              <a:tr h="1415421">
                <a:tc>
                  <a:txBody>
                    <a:bodyPr/>
                    <a:lstStyle/>
                    <a:p>
                      <a:r>
                        <a:rPr lang="en-US" sz="1600" b="1" dirty="0" smtClean="0">
                          <a:solidFill>
                            <a:srgbClr val="002060"/>
                          </a:solidFill>
                        </a:rPr>
                        <a:t>Telephone:</a:t>
                      </a:r>
                      <a:r>
                        <a:rPr lang="en-US" sz="1600" b="1" baseline="0" dirty="0" smtClean="0">
                          <a:solidFill>
                            <a:srgbClr val="002060"/>
                          </a:solidFill>
                        </a:rPr>
                        <a:t> </a:t>
                      </a:r>
                      <a:r>
                        <a:rPr lang="en-US" sz="1600" b="1" dirty="0" smtClean="0">
                          <a:solidFill>
                            <a:srgbClr val="002060"/>
                          </a:solidFill>
                        </a:rPr>
                        <a:t>515.281.3592 </a:t>
                      </a:r>
                      <a:r>
                        <a:rPr lang="en-US" sz="1600" b="1" dirty="0">
                          <a:solidFill>
                            <a:srgbClr val="002060"/>
                          </a:solidFill>
                        </a:rPr>
                        <a:t/>
                      </a:r>
                      <a:br>
                        <a:rPr lang="en-US" sz="1600" b="1" dirty="0">
                          <a:solidFill>
                            <a:srgbClr val="002060"/>
                          </a:solidFill>
                        </a:rPr>
                      </a:br>
                      <a:r>
                        <a:rPr lang="en-US" sz="1600" b="1" dirty="0">
                          <a:solidFill>
                            <a:srgbClr val="002060"/>
                          </a:solidFill>
                        </a:rPr>
                        <a:t>1.888.426.6283 (toll-free nationwide) </a:t>
                      </a:r>
                      <a:br>
                        <a:rPr lang="en-US" sz="1600" b="1" dirty="0">
                          <a:solidFill>
                            <a:srgbClr val="002060"/>
                          </a:solidFill>
                        </a:rPr>
                      </a:br>
                      <a:r>
                        <a:rPr lang="en-US" sz="1600" b="1" dirty="0">
                          <a:solidFill>
                            <a:srgbClr val="002060"/>
                          </a:solidFill>
                        </a:rPr>
                        <a:t> </a:t>
                      </a:r>
                      <a:br>
                        <a:rPr lang="en-US" sz="1600" b="1" dirty="0">
                          <a:solidFill>
                            <a:srgbClr val="002060"/>
                          </a:solidFill>
                        </a:rPr>
                      </a:br>
                      <a:r>
                        <a:rPr lang="en-US" sz="1600" b="1" dirty="0">
                          <a:solidFill>
                            <a:srgbClr val="002060"/>
                          </a:solidFill>
                        </a:rPr>
                        <a:t>TTY (</a:t>
                      </a:r>
                      <a:r>
                        <a:rPr lang="en-US" sz="1600" b="1" dirty="0" smtClean="0">
                          <a:solidFill>
                            <a:srgbClr val="002060"/>
                          </a:solidFill>
                        </a:rPr>
                        <a:t>Teletypewriter):</a:t>
                      </a:r>
                      <a:r>
                        <a:rPr lang="en-US" sz="1600" b="1" baseline="0" dirty="0" smtClean="0">
                          <a:solidFill>
                            <a:srgbClr val="002060"/>
                          </a:solidFill>
                        </a:rPr>
                        <a:t> </a:t>
                      </a:r>
                      <a:r>
                        <a:rPr lang="en-US" sz="1600" b="1" dirty="0" smtClean="0">
                          <a:solidFill>
                            <a:srgbClr val="002060"/>
                          </a:solidFill>
                        </a:rPr>
                        <a:t>515.242.5065 </a:t>
                      </a:r>
                      <a:r>
                        <a:rPr lang="en-US" sz="1600" b="1" dirty="0">
                          <a:solidFill>
                            <a:srgbClr val="002060"/>
                          </a:solidFill>
                        </a:rPr>
                        <a:t/>
                      </a:r>
                      <a:br>
                        <a:rPr lang="en-US" sz="1600" b="1" dirty="0">
                          <a:solidFill>
                            <a:srgbClr val="002060"/>
                          </a:solidFill>
                        </a:rPr>
                      </a:br>
                      <a:r>
                        <a:rPr lang="en-US" sz="1600" b="1" dirty="0">
                          <a:solidFill>
                            <a:srgbClr val="002060"/>
                          </a:solidFill>
                        </a:rPr>
                        <a:t> </a:t>
                      </a:r>
                      <a:br>
                        <a:rPr lang="en-US" sz="1600" b="1" dirty="0">
                          <a:solidFill>
                            <a:srgbClr val="002060"/>
                          </a:solidFill>
                        </a:rPr>
                      </a:br>
                      <a:r>
                        <a:rPr lang="en-US" sz="1600" b="1" dirty="0" smtClean="0">
                          <a:solidFill>
                            <a:srgbClr val="002060"/>
                          </a:solidFill>
                        </a:rPr>
                        <a:t>Fax:</a:t>
                      </a:r>
                      <a:r>
                        <a:rPr lang="en-US" sz="1600" b="1" baseline="0" dirty="0" smtClean="0">
                          <a:solidFill>
                            <a:srgbClr val="002060"/>
                          </a:solidFill>
                        </a:rPr>
                        <a:t> </a:t>
                      </a:r>
                      <a:r>
                        <a:rPr lang="en-US" sz="1600" b="1" dirty="0" smtClean="0">
                          <a:solidFill>
                            <a:srgbClr val="002060"/>
                          </a:solidFill>
                        </a:rPr>
                        <a:t>515.242.6007 </a:t>
                      </a:r>
                      <a:endParaRPr lang="en-US" sz="1600" b="1" dirty="0">
                        <a:solidFill>
                          <a:srgbClr val="002060"/>
                        </a:solidFill>
                      </a:endParaRPr>
                    </a:p>
                  </a:txBody>
                  <a:tcPr anchor="ctr">
                    <a:lnL>
                      <a:noFill/>
                    </a:lnL>
                    <a:lnR>
                      <a:noFill/>
                    </a:lnR>
                    <a:lnT>
                      <a:noFill/>
                    </a:lnT>
                    <a:lnB>
                      <a:noFill/>
                    </a:lnB>
                    <a:solidFill>
                      <a:schemeClr val="accent3">
                        <a:lumMod val="20000"/>
                        <a:lumOff val="80000"/>
                      </a:schemeClr>
                    </a:solidFill>
                  </a:tcPr>
                </a:tc>
                <a:tc>
                  <a:txBody>
                    <a:bodyPr/>
                    <a:lstStyle/>
                    <a:p>
                      <a:r>
                        <a:rPr lang="en-US" sz="1600" b="1" dirty="0">
                          <a:solidFill>
                            <a:srgbClr val="002060"/>
                          </a:solidFill>
                        </a:rPr>
                        <a:t>Write or Visit </a:t>
                      </a:r>
                      <a:br>
                        <a:rPr lang="en-US" sz="1600" b="1" dirty="0">
                          <a:solidFill>
                            <a:srgbClr val="002060"/>
                          </a:solidFill>
                        </a:rPr>
                      </a:br>
                      <a:r>
                        <a:rPr lang="en-US" sz="1600" b="1" dirty="0">
                          <a:solidFill>
                            <a:srgbClr val="002060"/>
                          </a:solidFill>
                        </a:rPr>
                        <a:t>Office of Ombudsman </a:t>
                      </a:r>
                      <a:br>
                        <a:rPr lang="en-US" sz="1600" b="1" dirty="0">
                          <a:solidFill>
                            <a:srgbClr val="002060"/>
                          </a:solidFill>
                        </a:rPr>
                      </a:br>
                      <a:r>
                        <a:rPr lang="en-US" sz="1600" b="1" dirty="0">
                          <a:solidFill>
                            <a:srgbClr val="002060"/>
                          </a:solidFill>
                        </a:rPr>
                        <a:t>Ola Babcock Miller Building </a:t>
                      </a:r>
                      <a:br>
                        <a:rPr lang="en-US" sz="1600" b="1" dirty="0">
                          <a:solidFill>
                            <a:srgbClr val="002060"/>
                          </a:solidFill>
                        </a:rPr>
                      </a:br>
                      <a:r>
                        <a:rPr lang="en-US" sz="1600" b="1" dirty="0">
                          <a:solidFill>
                            <a:srgbClr val="002060"/>
                          </a:solidFill>
                        </a:rPr>
                        <a:t>1112 East Grand </a:t>
                      </a:r>
                      <a:br>
                        <a:rPr lang="en-US" sz="1600" b="1" dirty="0">
                          <a:solidFill>
                            <a:srgbClr val="002060"/>
                          </a:solidFill>
                        </a:rPr>
                      </a:br>
                      <a:r>
                        <a:rPr lang="en-US" sz="1600" b="1" dirty="0">
                          <a:solidFill>
                            <a:srgbClr val="002060"/>
                          </a:solidFill>
                        </a:rPr>
                        <a:t>Des Moines, Iowa 50319 </a:t>
                      </a:r>
                      <a:br>
                        <a:rPr lang="en-US" sz="1600" b="1" dirty="0">
                          <a:solidFill>
                            <a:srgbClr val="002060"/>
                          </a:solidFill>
                        </a:rPr>
                      </a:br>
                      <a:r>
                        <a:rPr lang="en-US" sz="1600" b="1" dirty="0">
                          <a:solidFill>
                            <a:srgbClr val="002060"/>
                          </a:solidFill>
                        </a:rPr>
                        <a:t> </a:t>
                      </a:r>
                      <a:br>
                        <a:rPr lang="en-US" sz="1600" b="1" dirty="0">
                          <a:solidFill>
                            <a:srgbClr val="002060"/>
                          </a:solidFill>
                        </a:rPr>
                      </a:br>
                      <a:r>
                        <a:rPr lang="en-US" sz="1600" b="1" dirty="0">
                          <a:solidFill>
                            <a:srgbClr val="002060"/>
                          </a:solidFill>
                        </a:rPr>
                        <a:t>Email </a:t>
                      </a:r>
                      <a:r>
                        <a:rPr lang="en-US" sz="1600" b="1" dirty="0" smtClean="0">
                          <a:solidFill>
                            <a:srgbClr val="002060"/>
                          </a:solidFill>
                        </a:rPr>
                        <a:t>:</a:t>
                      </a:r>
                      <a:r>
                        <a:rPr lang="en-US" sz="1600" b="1" baseline="0" dirty="0" smtClean="0">
                          <a:solidFill>
                            <a:srgbClr val="002060"/>
                          </a:solidFill>
                        </a:rPr>
                        <a:t> </a:t>
                      </a:r>
                      <a:r>
                        <a:rPr lang="en-US" sz="1600" b="1" dirty="0" smtClean="0">
                          <a:solidFill>
                            <a:srgbClr val="002060"/>
                          </a:solidFill>
                        </a:rPr>
                        <a:t>ombudsman@legis.iowa.gov</a:t>
                      </a:r>
                      <a:endParaRPr lang="en-US" sz="1600" b="1" dirty="0">
                        <a:solidFill>
                          <a:srgbClr val="002060"/>
                        </a:solidFill>
                      </a:endParaRPr>
                    </a:p>
                  </a:txBody>
                  <a:tcPr>
                    <a:lnL>
                      <a:noFill/>
                    </a:lnL>
                    <a:lnR>
                      <a:noFill/>
                    </a:lnR>
                    <a:lnT>
                      <a:noFill/>
                    </a:lnT>
                    <a:lnB>
                      <a:noFill/>
                    </a:lnB>
                    <a:solidFill>
                      <a:schemeClr val="accent3">
                        <a:lumMod val="20000"/>
                        <a:lumOff val="80000"/>
                      </a:schemeClr>
                    </a:solidFill>
                  </a:tcPr>
                </a:tc>
              </a:tr>
            </a:tbl>
          </a:graphicData>
        </a:graphic>
      </p:graphicFrame>
    </p:spTree>
    <p:extLst>
      <p:ext uri="{BB962C8B-B14F-4D97-AF65-F5344CB8AC3E}">
        <p14:creationId xmlns:p14="http://schemas.microsoft.com/office/powerpoint/2010/main" val="783062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0" dur="500"/>
                                        <p:tgtEl>
                                          <p:spTgt spid="3">
                                            <p:txEl>
                                              <p:pRg st="1" end="1"/>
                                            </p:txEl>
                                          </p:spTgt>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3" dur="500"/>
                                        <p:tgtEl>
                                          <p:spTgt spid="3">
                                            <p:txEl>
                                              <p:pRg st="2" end="2"/>
                                            </p:txEl>
                                          </p:spTgt>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6" dur="500"/>
                                        <p:tgtEl>
                                          <p:spTgt spid="3">
                                            <p:txEl>
                                              <p:pRg st="3" end="3"/>
                                            </p:txEl>
                                          </p:spTgt>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randombar(horizontal)">
                                      <p:cBhvr>
                                        <p:cTn id="19" dur="500"/>
                                        <p:tgtEl>
                                          <p:spTgt spid="3">
                                            <p:txEl>
                                              <p:pRg st="4" end="4"/>
                                            </p:txEl>
                                          </p:spTgt>
                                        </p:tgtEl>
                                      </p:cBhvr>
                                    </p:animEffect>
                                  </p:childTnLst>
                                </p:cTn>
                              </p:par>
                            </p:childTnLst>
                          </p:cTn>
                        </p:par>
                        <p:par>
                          <p:cTn id="20" fill="hold">
                            <p:stCondLst>
                              <p:cond delay="500"/>
                            </p:stCondLst>
                            <p:childTnLst>
                              <p:par>
                                <p:cTn id="21" presetID="10" presetClass="entr" presetSubtype="0"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allAtOnce"/>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5" name="Google Shape;55;p13"/>
          <p:cNvSpPr txBox="1">
            <a:spLocks noGrp="1"/>
          </p:cNvSpPr>
          <p:nvPr>
            <p:ph type="body" idx="1"/>
          </p:nvPr>
        </p:nvSpPr>
        <p:spPr>
          <a:xfrm>
            <a:off x="682282" y="1923711"/>
            <a:ext cx="11360800" cy="4198120"/>
          </a:xfrm>
          <a:prstGeom prst="rect">
            <a:avLst/>
          </a:prstGeom>
        </p:spPr>
        <p:txBody>
          <a:bodyPr spcFirstLastPara="1" vert="horz" wrap="square" lIns="121900" tIns="121900" rIns="121900" bIns="121900" rtlCol="0" anchor="t" anchorCtr="0">
            <a:noAutofit/>
          </a:bodyPr>
          <a:lstStyle/>
          <a:p>
            <a:pPr marL="0" indent="0">
              <a:buNone/>
            </a:pPr>
            <a:r>
              <a:rPr lang="en" sz="2400" b="1" dirty="0">
                <a:solidFill>
                  <a:schemeClr val="accent4">
                    <a:lumMod val="50000"/>
                  </a:schemeClr>
                </a:solidFill>
              </a:rPr>
              <a:t>Examples</a:t>
            </a:r>
            <a:endParaRPr sz="2400" b="1" dirty="0">
              <a:solidFill>
                <a:schemeClr val="accent4">
                  <a:lumMod val="50000"/>
                </a:schemeClr>
              </a:solidFill>
            </a:endParaRPr>
          </a:p>
          <a:p>
            <a:pPr marL="609585" indent="-457189">
              <a:spcBef>
                <a:spcPts val="1200"/>
              </a:spcBef>
              <a:spcAft>
                <a:spcPts val="1200"/>
              </a:spcAft>
              <a:buClr>
                <a:schemeClr val="accent6">
                  <a:lumMod val="50000"/>
                </a:schemeClr>
              </a:buClr>
              <a:buFont typeface="Wingdings" panose="05000000000000000000" pitchFamily="2" charset="2"/>
              <a:buChar char="Ø"/>
            </a:pPr>
            <a:r>
              <a:rPr lang="en" sz="2400" b="1" dirty="0">
                <a:solidFill>
                  <a:schemeClr val="accent4">
                    <a:lumMod val="50000"/>
                  </a:schemeClr>
                </a:solidFill>
              </a:rPr>
              <a:t>Excessive Social Media Contact</a:t>
            </a:r>
            <a:endParaRPr sz="2400" b="1" dirty="0">
              <a:solidFill>
                <a:schemeClr val="accent4">
                  <a:lumMod val="50000"/>
                </a:schemeClr>
              </a:solidFill>
            </a:endParaRPr>
          </a:p>
          <a:p>
            <a:pPr marL="609585" indent="-457189">
              <a:spcBef>
                <a:spcPts val="1200"/>
              </a:spcBef>
              <a:spcAft>
                <a:spcPts val="1200"/>
              </a:spcAft>
              <a:buClr>
                <a:schemeClr val="accent6">
                  <a:lumMod val="50000"/>
                </a:schemeClr>
              </a:buClr>
              <a:buFont typeface="Wingdings" panose="05000000000000000000" pitchFamily="2" charset="2"/>
              <a:buChar char="Ø"/>
            </a:pPr>
            <a:r>
              <a:rPr lang="en" sz="2400" b="1" dirty="0">
                <a:solidFill>
                  <a:schemeClr val="accent4">
                    <a:lumMod val="50000"/>
                  </a:schemeClr>
                </a:solidFill>
              </a:rPr>
              <a:t>Inappropriate Comments or Actions</a:t>
            </a:r>
            <a:endParaRPr sz="2400" b="1" dirty="0">
              <a:solidFill>
                <a:schemeClr val="accent4">
                  <a:lumMod val="50000"/>
                </a:schemeClr>
              </a:solidFill>
            </a:endParaRPr>
          </a:p>
          <a:p>
            <a:pPr marL="609585" indent="-457189">
              <a:spcBef>
                <a:spcPts val="1200"/>
              </a:spcBef>
              <a:spcAft>
                <a:spcPts val="1200"/>
              </a:spcAft>
              <a:buClr>
                <a:schemeClr val="accent6">
                  <a:lumMod val="50000"/>
                </a:schemeClr>
              </a:buClr>
              <a:buFont typeface="Wingdings" panose="05000000000000000000" pitchFamily="2" charset="2"/>
              <a:buChar char="Ø"/>
            </a:pPr>
            <a:r>
              <a:rPr lang="en" sz="2400" b="1" dirty="0">
                <a:solidFill>
                  <a:schemeClr val="accent4">
                    <a:lumMod val="50000"/>
                  </a:schemeClr>
                </a:solidFill>
              </a:rPr>
              <a:t>Innuendos </a:t>
            </a:r>
            <a:endParaRPr sz="2400" dirty="0">
              <a:solidFill>
                <a:schemeClr val="accent4">
                  <a:lumMod val="50000"/>
                </a:schemeClr>
              </a:solidFill>
            </a:endParaRPr>
          </a:p>
          <a:p>
            <a:pPr marL="0" indent="0">
              <a:spcBef>
                <a:spcPts val="2133"/>
              </a:spcBef>
              <a:buNone/>
            </a:pPr>
            <a:r>
              <a:rPr lang="en" sz="2400" b="1" dirty="0">
                <a:solidFill>
                  <a:schemeClr val="accent4">
                    <a:lumMod val="50000"/>
                  </a:schemeClr>
                </a:solidFill>
              </a:rPr>
              <a:t>Response</a:t>
            </a:r>
            <a:endParaRPr sz="2400" b="1" dirty="0">
              <a:solidFill>
                <a:schemeClr val="accent4">
                  <a:lumMod val="50000"/>
                </a:schemeClr>
              </a:solidFill>
            </a:endParaRPr>
          </a:p>
          <a:p>
            <a:pPr marL="609585" indent="-457189">
              <a:spcBef>
                <a:spcPts val="2133"/>
              </a:spcBef>
              <a:buClr>
                <a:schemeClr val="accent6">
                  <a:lumMod val="50000"/>
                </a:schemeClr>
              </a:buClr>
              <a:buFont typeface="Wingdings" panose="05000000000000000000" pitchFamily="2" charset="2"/>
              <a:buChar char="Ø"/>
            </a:pPr>
            <a:r>
              <a:rPr lang="en" sz="2400" b="1" dirty="0">
                <a:solidFill>
                  <a:schemeClr val="accent4">
                    <a:lumMod val="50000"/>
                  </a:schemeClr>
                </a:solidFill>
              </a:rPr>
              <a:t>Contact your Administrator </a:t>
            </a:r>
            <a:r>
              <a:rPr lang="en" sz="2400" b="1" u="sng" dirty="0">
                <a:solidFill>
                  <a:schemeClr val="accent4">
                    <a:lumMod val="50000"/>
                  </a:schemeClr>
                </a:solidFill>
              </a:rPr>
              <a:t>immediately</a:t>
            </a:r>
            <a:r>
              <a:rPr lang="en" sz="2400" b="1" dirty="0">
                <a:solidFill>
                  <a:schemeClr val="accent4">
                    <a:lumMod val="50000"/>
                  </a:schemeClr>
                </a:solidFill>
              </a:rPr>
              <a:t>. </a:t>
            </a:r>
            <a:endParaRPr sz="2400" b="1" dirty="0">
              <a:solidFill>
                <a:schemeClr val="accent4">
                  <a:lumMod val="50000"/>
                </a:schemeClr>
              </a:solidFill>
            </a:endParaRPr>
          </a:p>
        </p:txBody>
      </p:sp>
      <p:sp>
        <p:nvSpPr>
          <p:cNvPr id="5" name="Title 4"/>
          <p:cNvSpPr>
            <a:spLocks noGrp="1"/>
          </p:cNvSpPr>
          <p:nvPr>
            <p:ph type="title"/>
          </p:nvPr>
        </p:nvSpPr>
        <p:spPr>
          <a:xfrm>
            <a:off x="682282" y="462986"/>
            <a:ext cx="10116898" cy="1460725"/>
          </a:xfrm>
        </p:spPr>
        <p:txBody>
          <a:bodyPr/>
          <a:lstStyle/>
          <a:p>
            <a:r>
              <a:rPr lang="en-US" sz="3600" b="1" dirty="0" smtClean="0">
                <a:solidFill>
                  <a:schemeClr val="accent4">
                    <a:lumMod val="50000"/>
                  </a:schemeClr>
                </a:solidFill>
                <a:latin typeface="Adobe Caslon Pro Bold" panose="0205070206050A020403" pitchFamily="18" charset="0"/>
              </a:rPr>
              <a:t>What about students sending unwanted messages to teachers?</a:t>
            </a:r>
            <a:endParaRPr lang="en-US" sz="3600" b="1" dirty="0">
              <a:solidFill>
                <a:schemeClr val="accent4">
                  <a:lumMod val="50000"/>
                </a:schemeClr>
              </a:solidFill>
              <a:latin typeface="Adobe Caslon Pro Bold" panose="0205070206050A020403" pitchFamily="18"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55852" y="5050897"/>
            <a:ext cx="2316995" cy="1622505"/>
          </a:xfrm>
          <a:prstGeom prst="rect">
            <a:avLst/>
          </a:prstGeom>
        </p:spPr>
      </p:pic>
    </p:spTree>
    <p:extLst>
      <p:ext uri="{BB962C8B-B14F-4D97-AF65-F5344CB8AC3E}">
        <p14:creationId xmlns:p14="http://schemas.microsoft.com/office/powerpoint/2010/main" val="86603357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3" action="ppaction://hlinkpres?slideindex=1&amp;slidetitle=Technology"/>
          </p:cNvPr>
          <p:cNvPicPr>
            <a:picLocks noChangeAspect="1"/>
          </p:cNvPicPr>
          <p:nvPr/>
        </p:nvPicPr>
        <p:blipFill rotWithShape="1">
          <a:blip r:embed="rId4">
            <a:extLst>
              <a:ext uri="{28A0092B-C50C-407E-A947-70E740481C1C}">
                <a14:useLocalDpi xmlns:a14="http://schemas.microsoft.com/office/drawing/2010/main" val="0"/>
              </a:ext>
            </a:extLst>
          </a:blip>
          <a:srcRect t="38097"/>
          <a:stretch/>
        </p:blipFill>
        <p:spPr>
          <a:xfrm>
            <a:off x="2233913" y="2870521"/>
            <a:ext cx="7666223" cy="3559215"/>
          </a:xfrm>
          <a:prstGeom prst="rect">
            <a:avLst/>
          </a:prstGeom>
        </p:spPr>
      </p:pic>
      <p:sp>
        <p:nvSpPr>
          <p:cNvPr id="5" name="Oval Callout 4"/>
          <p:cNvSpPr/>
          <p:nvPr/>
        </p:nvSpPr>
        <p:spPr>
          <a:xfrm>
            <a:off x="387750" y="312516"/>
            <a:ext cx="5405377" cy="2558005"/>
          </a:xfrm>
          <a:prstGeom prst="wedgeEllipseCallout">
            <a:avLst>
              <a:gd name="adj1" fmla="val 32603"/>
              <a:gd name="adj2" fmla="val 57523"/>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2"/>
                </a:solidFill>
              </a:rPr>
              <a:t>So, how are our students doing with their laptops? </a:t>
            </a:r>
            <a:endParaRPr lang="en-US" sz="2800" b="1" dirty="0">
              <a:solidFill>
                <a:schemeClr val="bg2"/>
              </a:solidFill>
            </a:endParaRPr>
          </a:p>
        </p:txBody>
      </p:sp>
      <p:sp>
        <p:nvSpPr>
          <p:cNvPr id="6" name="Oval Callout 5"/>
          <p:cNvSpPr/>
          <p:nvPr/>
        </p:nvSpPr>
        <p:spPr>
          <a:xfrm>
            <a:off x="6539697" y="925974"/>
            <a:ext cx="3692324" cy="1724628"/>
          </a:xfrm>
          <a:prstGeom prst="wedgeEllipseCallou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2"/>
                </a:solidFill>
              </a:rPr>
              <a:t>Funny you should ask! </a:t>
            </a:r>
            <a:endParaRPr lang="en-US" sz="2800" b="1" dirty="0">
              <a:solidFill>
                <a:schemeClr val="bg2"/>
              </a:solidFill>
            </a:endParaRPr>
          </a:p>
        </p:txBody>
      </p:sp>
    </p:spTree>
    <p:extLst>
      <p:ext uri="{BB962C8B-B14F-4D97-AF65-F5344CB8AC3E}">
        <p14:creationId xmlns:p14="http://schemas.microsoft.com/office/powerpoint/2010/main" val="249619776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1"/>
          <p:cNvSpPr txBox="1">
            <a:spLocks/>
          </p:cNvSpPr>
          <p:nvPr/>
        </p:nvSpPr>
        <p:spPr>
          <a:xfrm>
            <a:off x="2268784" y="690501"/>
            <a:ext cx="7256463" cy="628650"/>
          </a:xfrm>
          <a:prstGeom prst="rect">
            <a:avLst/>
          </a:prstGeom>
        </p:spPr>
        <p:txBody>
          <a:bodyPr rtlCol="0">
            <a:normAutofit fontScale="97500"/>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gn="ctr">
              <a:defRPr/>
            </a:pPr>
            <a:r>
              <a:rPr lang="en-US" sz="4000" b="1" smtClean="0">
                <a:solidFill>
                  <a:schemeClr val="accent1">
                    <a:lumMod val="90000"/>
                    <a:lumOff val="10000"/>
                  </a:schemeClr>
                </a:solidFill>
              </a:rPr>
              <a:t>Energizing Brain Break!</a:t>
            </a:r>
            <a:endParaRPr lang="en-US" sz="4000" b="1" dirty="0">
              <a:solidFill>
                <a:schemeClr val="accent1">
                  <a:lumMod val="90000"/>
                  <a:lumOff val="10000"/>
                </a:schemeClr>
              </a:solidFill>
            </a:endParaRPr>
          </a:p>
        </p:txBody>
      </p:sp>
      <p:sp>
        <p:nvSpPr>
          <p:cNvPr id="4" name="TextBox 3"/>
          <p:cNvSpPr txBox="1"/>
          <p:nvPr/>
        </p:nvSpPr>
        <p:spPr>
          <a:xfrm>
            <a:off x="369322" y="1336538"/>
            <a:ext cx="7779048" cy="5216813"/>
          </a:xfrm>
          <a:prstGeom prst="rect">
            <a:avLst/>
          </a:prstGeom>
          <a:solidFill>
            <a:schemeClr val="accent1">
              <a:lumMod val="10000"/>
              <a:lumOff val="90000"/>
            </a:schemeClr>
          </a:solidFill>
          <a:ln>
            <a:solidFill>
              <a:schemeClr val="accent1">
                <a:lumMod val="50000"/>
              </a:schemeClr>
            </a:solidFill>
          </a:ln>
        </p:spPr>
        <p:txBody>
          <a:bodyPr wrap="square">
            <a:spAutoFit/>
          </a:bodyPr>
          <a:lstStyle/>
          <a:p>
            <a:pPr lvl="0" eaLnBrk="0" fontAlgn="base" hangingPunct="0">
              <a:spcBef>
                <a:spcPct val="0"/>
              </a:spcBef>
              <a:spcAft>
                <a:spcPct val="0"/>
              </a:spcAft>
            </a:pPr>
            <a:r>
              <a:rPr lang="en-US" altLang="en-US" sz="2400" b="1" dirty="0">
                <a:solidFill>
                  <a:schemeClr val="accent2">
                    <a:lumMod val="50000"/>
                  </a:schemeClr>
                </a:solidFill>
                <a:latin typeface="Arial" panose="020B0604020202020204" pitchFamily="34" charset="0"/>
              </a:rPr>
              <a:t>ABC/123 </a:t>
            </a:r>
            <a:r>
              <a:rPr lang="en-US" altLang="en-US" sz="2400" b="1" dirty="0" smtClean="0">
                <a:solidFill>
                  <a:schemeClr val="accent2">
                    <a:lumMod val="50000"/>
                  </a:schemeClr>
                </a:solidFill>
                <a:latin typeface="Arial" panose="020B0604020202020204" pitchFamily="34" charset="0"/>
              </a:rPr>
              <a:t>Energizing </a:t>
            </a:r>
            <a:r>
              <a:rPr lang="en-US" altLang="en-US" sz="2400" b="1" dirty="0">
                <a:solidFill>
                  <a:schemeClr val="accent2">
                    <a:lumMod val="50000"/>
                  </a:schemeClr>
                </a:solidFill>
                <a:latin typeface="Arial" panose="020B0604020202020204" pitchFamily="34" charset="0"/>
              </a:rPr>
              <a:t>Brain Break </a:t>
            </a:r>
          </a:p>
          <a:p>
            <a:pPr lvl="0" eaLnBrk="0" fontAlgn="base" hangingPunct="0">
              <a:spcBef>
                <a:spcPct val="0"/>
              </a:spcBef>
              <a:spcAft>
                <a:spcPct val="0"/>
              </a:spcAft>
            </a:pPr>
            <a:r>
              <a:rPr lang="en-US" altLang="en-US" sz="900" b="1" dirty="0">
                <a:solidFill>
                  <a:schemeClr val="accent2">
                    <a:lumMod val="50000"/>
                  </a:schemeClr>
                </a:solidFill>
                <a:latin typeface="Arial" panose="020B0604020202020204" pitchFamily="34" charset="0"/>
              </a:rPr>
              <a:t> </a:t>
            </a:r>
            <a:endParaRPr lang="en-US" altLang="en-US" sz="2000" b="1" dirty="0">
              <a:solidFill>
                <a:schemeClr val="accent2">
                  <a:lumMod val="50000"/>
                </a:schemeClr>
              </a:solidFill>
              <a:latin typeface="Arial" panose="020B0604020202020204" pitchFamily="34" charset="0"/>
            </a:endParaRPr>
          </a:p>
          <a:p>
            <a:pPr marL="285750" lvl="0" indent="-285750" eaLnBrk="0" fontAlgn="base" hangingPunct="0">
              <a:spcBef>
                <a:spcPts val="600"/>
              </a:spcBef>
              <a:spcAft>
                <a:spcPts val="600"/>
              </a:spcAft>
            </a:pPr>
            <a:r>
              <a:rPr lang="en-US" altLang="en-US" sz="2000" b="1" dirty="0">
                <a:solidFill>
                  <a:schemeClr val="accent2">
                    <a:lumMod val="50000"/>
                  </a:schemeClr>
                </a:solidFill>
                <a:latin typeface="Arial" panose="020B0604020202020204" pitchFamily="34" charset="0"/>
              </a:rPr>
              <a:t>1. Stand u</a:t>
            </a:r>
            <a:r>
              <a:rPr lang="en-US" altLang="en-US" sz="2000" b="1" dirty="0" smtClean="0">
                <a:solidFill>
                  <a:schemeClr val="accent2">
                    <a:lumMod val="50000"/>
                  </a:schemeClr>
                </a:solidFill>
                <a:latin typeface="Arial" panose="020B0604020202020204" pitchFamily="34" charset="0"/>
              </a:rPr>
              <a:t>p.</a:t>
            </a:r>
            <a:endParaRPr lang="en-US" altLang="en-US" sz="2000" b="1" dirty="0">
              <a:solidFill>
                <a:schemeClr val="accent2">
                  <a:lumMod val="50000"/>
                </a:schemeClr>
              </a:solidFill>
              <a:latin typeface="Arial" panose="020B0604020202020204" pitchFamily="34" charset="0"/>
            </a:endParaRPr>
          </a:p>
          <a:p>
            <a:pPr marL="285750" lvl="0" indent="-285750" eaLnBrk="0" fontAlgn="base" hangingPunct="0">
              <a:spcBef>
                <a:spcPts val="600"/>
              </a:spcBef>
              <a:spcAft>
                <a:spcPts val="600"/>
              </a:spcAft>
            </a:pPr>
            <a:r>
              <a:rPr lang="en-US" altLang="en-US" sz="2000" b="1" dirty="0">
                <a:solidFill>
                  <a:schemeClr val="accent2">
                    <a:lumMod val="50000"/>
                  </a:schemeClr>
                </a:solidFill>
                <a:latin typeface="Arial" panose="020B0604020202020204" pitchFamily="34" charset="0"/>
              </a:rPr>
              <a:t>2. Use your index finger and write a large "A" in the air out in front of you and at the same time say out loud the number "1</a:t>
            </a:r>
            <a:r>
              <a:rPr lang="en-US" altLang="en-US" sz="2000" b="1" dirty="0" smtClean="0">
                <a:solidFill>
                  <a:schemeClr val="accent2">
                    <a:lumMod val="50000"/>
                  </a:schemeClr>
                </a:solidFill>
                <a:latin typeface="Arial" panose="020B0604020202020204" pitchFamily="34" charset="0"/>
              </a:rPr>
              <a:t>".</a:t>
            </a:r>
            <a:endParaRPr lang="en-US" altLang="en-US" sz="2000" b="1" dirty="0">
              <a:solidFill>
                <a:schemeClr val="accent2">
                  <a:lumMod val="50000"/>
                </a:schemeClr>
              </a:solidFill>
              <a:latin typeface="Arial" panose="020B0604020202020204" pitchFamily="34" charset="0"/>
            </a:endParaRPr>
          </a:p>
          <a:p>
            <a:pPr marL="285750" lvl="0" indent="-285750" eaLnBrk="0" fontAlgn="base" hangingPunct="0">
              <a:spcBef>
                <a:spcPts val="600"/>
              </a:spcBef>
              <a:spcAft>
                <a:spcPts val="600"/>
              </a:spcAft>
            </a:pPr>
            <a:r>
              <a:rPr lang="en-US" altLang="en-US" sz="2000" b="1" dirty="0">
                <a:solidFill>
                  <a:schemeClr val="accent2">
                    <a:lumMod val="50000"/>
                  </a:schemeClr>
                </a:solidFill>
                <a:latin typeface="Arial" panose="020B0604020202020204" pitchFamily="34" charset="0"/>
              </a:rPr>
              <a:t>3. Now use your index finger and write a large "B" in the air out in front of you and at the same time say out loud the number "2". </a:t>
            </a:r>
          </a:p>
          <a:p>
            <a:pPr marL="285750" lvl="0" indent="-285750" eaLnBrk="0" fontAlgn="base" hangingPunct="0">
              <a:spcBef>
                <a:spcPts val="600"/>
              </a:spcBef>
              <a:spcAft>
                <a:spcPts val="600"/>
              </a:spcAft>
            </a:pPr>
            <a:r>
              <a:rPr lang="en-US" altLang="en-US" sz="2000" b="1" dirty="0">
                <a:solidFill>
                  <a:schemeClr val="accent2">
                    <a:lumMod val="50000"/>
                  </a:schemeClr>
                </a:solidFill>
                <a:latin typeface="Arial" panose="020B0604020202020204" pitchFamily="34" charset="0"/>
              </a:rPr>
              <a:t>4. Continue writing the letters in the air and saying the numbers out loud as far as you can go or until the end of the alphabet. </a:t>
            </a:r>
            <a:br>
              <a:rPr lang="en-US" altLang="en-US" sz="2000" b="1" dirty="0">
                <a:solidFill>
                  <a:schemeClr val="accent2">
                    <a:lumMod val="50000"/>
                  </a:schemeClr>
                </a:solidFill>
                <a:latin typeface="Arial" panose="020B0604020202020204" pitchFamily="34" charset="0"/>
              </a:rPr>
            </a:br>
            <a:endParaRPr lang="en-US" altLang="en-US" sz="2000" b="1" dirty="0">
              <a:solidFill>
                <a:schemeClr val="accent2">
                  <a:lumMod val="50000"/>
                </a:schemeClr>
              </a:solidFill>
              <a:latin typeface="Arial" panose="020B0604020202020204" pitchFamily="34" charset="0"/>
            </a:endParaRPr>
          </a:p>
          <a:p>
            <a:pPr lvl="0" eaLnBrk="0" fontAlgn="base" hangingPunct="0">
              <a:spcBef>
                <a:spcPct val="0"/>
              </a:spcBef>
              <a:spcAft>
                <a:spcPct val="0"/>
              </a:spcAft>
            </a:pPr>
            <a:r>
              <a:rPr lang="en-US" altLang="en-US" sz="2000" b="1" dirty="0">
                <a:solidFill>
                  <a:schemeClr val="accent2">
                    <a:lumMod val="50000"/>
                  </a:schemeClr>
                </a:solidFill>
                <a:latin typeface="Arial" panose="020B0604020202020204" pitchFamily="34" charset="0"/>
              </a:rPr>
              <a:t>Extra Challenge: Alternate saying the letter and then the number. </a:t>
            </a:r>
          </a:p>
        </p:txBody>
      </p:sp>
      <p:pic>
        <p:nvPicPr>
          <p:cNvPr id="5" name="Picture 2" descr="http://1.bp.blogspot.com/_oEXp30wJjLE/TO1Phu9zXnI/AAAAAAAAAis/Xp3FIn8nZzE/s400/A%2Band%2Bone.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48370" y="2638075"/>
            <a:ext cx="3810000" cy="3752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64918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WordArt 13"/>
          <p:cNvSpPr>
            <a:spLocks noChangeArrowheads="1" noChangeShapeType="1" noTextEdit="1"/>
          </p:cNvSpPr>
          <p:nvPr/>
        </p:nvSpPr>
        <p:spPr bwMode="auto">
          <a:xfrm>
            <a:off x="2060575" y="1905000"/>
            <a:ext cx="8001000" cy="4038600"/>
          </a:xfrm>
          <a:prstGeom prst="rect">
            <a:avLst/>
          </a:prstGeom>
          <a:extLst>
            <a:ext uri="{AF507438-7753-43E0-B8FC-AC1667EBCBE1}">
              <a14:hiddenEffects xmlns:a14="http://schemas.microsoft.com/office/drawing/2010/main">
                <a:effectLst/>
              </a14:hiddenEffects>
            </a:ext>
          </a:extLst>
        </p:spPr>
        <p:txBody>
          <a:bodyPr wrap="none" fromWordArt="1">
            <a:prstTxWarp prst="textCascadeUp">
              <a:avLst>
                <a:gd name="adj" fmla="val 44444"/>
              </a:avLst>
            </a:prstTxWarp>
            <a:scene3d>
              <a:camera prst="legacyPerspectiveFront">
                <a:rot lat="20519999" lon="1080000" rev="0"/>
              </a:camera>
              <a:lightRig rig="legacyHarsh2" dir="b"/>
            </a:scene3d>
            <a:sp3d extrusionH="430200" prstMaterial="legacyMatte">
              <a:extrusionClr>
                <a:srgbClr val="FF6600"/>
              </a:extrusionClr>
              <a:contourClr>
                <a:srgbClr val="FFE701"/>
              </a:contourClr>
            </a:sp3d>
          </a:bodyPr>
          <a:lstStyle/>
          <a:p>
            <a:pPr algn="ctr"/>
            <a:r>
              <a:rPr lang="en-US" sz="3600" kern="10" dirty="0">
                <a:ln w="9525">
                  <a:round/>
                  <a:headEnd/>
                  <a:tailEnd/>
                </a:ln>
                <a:gradFill rotWithShape="0">
                  <a:gsLst>
                    <a:gs pos="0">
                      <a:srgbClr val="FFE701"/>
                    </a:gs>
                    <a:gs pos="100000">
                      <a:srgbClr val="FE3E02"/>
                    </a:gs>
                  </a:gsLst>
                  <a:lin ang="5400000" scaled="1"/>
                </a:gradFill>
                <a:latin typeface="Impact" panose="020B0806030902050204" pitchFamily="34" charset="0"/>
              </a:rPr>
              <a:t>Thank You!</a:t>
            </a:r>
          </a:p>
        </p:txBody>
      </p:sp>
      <p:pic>
        <p:nvPicPr>
          <p:cNvPr id="7" name="Picture 1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72401" y="4114800"/>
            <a:ext cx="2746375" cy="250983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0913" y="154380"/>
            <a:ext cx="2514168" cy="2319032"/>
          </a:xfrm>
          <a:prstGeom prst="rect">
            <a:avLst/>
          </a:prstGeom>
        </p:spPr>
      </p:pic>
    </p:spTree>
    <p:extLst>
      <p:ext uri="{BB962C8B-B14F-4D97-AF65-F5344CB8AC3E}">
        <p14:creationId xmlns:p14="http://schemas.microsoft.com/office/powerpoint/2010/main" val="1977349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par>
                                <p:cTn id="12" presetID="10" presetClass="entr" presetSubtype="0" fill="hold"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5662" t="12964" r="15588" b="5555"/>
          <a:stretch/>
        </p:blipFill>
        <p:spPr>
          <a:xfrm>
            <a:off x="0" y="38100"/>
            <a:ext cx="12192000" cy="6819900"/>
          </a:xfrm>
          <a:prstGeom prst="rect">
            <a:avLst/>
          </a:prstGeom>
          <a:ln w="38100">
            <a:solidFill>
              <a:schemeClr val="tx1"/>
            </a:solidFill>
          </a:ln>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637" y="213227"/>
            <a:ext cx="2752725" cy="1685925"/>
          </a:xfrm>
          <a:prstGeom prst="rect">
            <a:avLst/>
          </a:prstGeom>
        </p:spPr>
      </p:pic>
    </p:spTree>
    <p:extLst>
      <p:ext uri="{BB962C8B-B14F-4D97-AF65-F5344CB8AC3E}">
        <p14:creationId xmlns:p14="http://schemas.microsoft.com/office/powerpoint/2010/main" val="39563992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896069" y="2757668"/>
            <a:ext cx="9603304" cy="3810000"/>
          </a:xfrm>
        </p:spPr>
        <p:txBody>
          <a:bodyPr>
            <a:noAutofit/>
          </a:bodyPr>
          <a:lstStyle/>
          <a:p>
            <a:pPr marL="0" indent="0">
              <a:spcBef>
                <a:spcPts val="600"/>
              </a:spcBef>
              <a:spcAft>
                <a:spcPts val="600"/>
              </a:spcAft>
              <a:buClr>
                <a:schemeClr val="accent1">
                  <a:lumMod val="75000"/>
                </a:schemeClr>
              </a:buClr>
              <a:buNone/>
            </a:pPr>
            <a:r>
              <a:rPr lang="en-US" sz="2400" b="1" u="sng" dirty="0">
                <a:solidFill>
                  <a:schemeClr val="bg1"/>
                </a:solidFill>
                <a:cs typeface="Aharoni" panose="02010803020104030203" pitchFamily="2" charset="-79"/>
              </a:rPr>
              <a:t>Fun Facts</a:t>
            </a:r>
          </a:p>
          <a:p>
            <a:pPr>
              <a:spcBef>
                <a:spcPts val="600"/>
              </a:spcBef>
              <a:spcAft>
                <a:spcPts val="600"/>
              </a:spcAft>
              <a:buClr>
                <a:schemeClr val="accent1">
                  <a:lumMod val="75000"/>
                </a:schemeClr>
              </a:buClr>
              <a:buFont typeface="Wingdings" panose="05000000000000000000" pitchFamily="2" charset="2"/>
              <a:buChar char="Ø"/>
            </a:pPr>
            <a:r>
              <a:rPr lang="en-US" sz="2400" b="1" dirty="0">
                <a:solidFill>
                  <a:schemeClr val="bg1"/>
                </a:solidFill>
                <a:cs typeface="Aharoni" panose="02010803020104030203" pitchFamily="2" charset="-79"/>
              </a:rPr>
              <a:t>Perry CSD includes about </a:t>
            </a:r>
            <a:r>
              <a:rPr lang="en-US" sz="2400" b="1" dirty="0" smtClean="0">
                <a:solidFill>
                  <a:schemeClr val="bg1"/>
                </a:solidFill>
                <a:cs typeface="Aharoni" panose="02010803020104030203" pitchFamily="2" charset="-79"/>
              </a:rPr>
              <a:t>45</a:t>
            </a:r>
            <a:r>
              <a:rPr lang="en-US" sz="2400" b="1" dirty="0">
                <a:solidFill>
                  <a:schemeClr val="bg1"/>
                </a:solidFill>
                <a:cs typeface="Aharoni" panose="02010803020104030203" pitchFamily="2" charset="-79"/>
              </a:rPr>
              <a:t> acres of land to maintain.</a:t>
            </a:r>
          </a:p>
          <a:p>
            <a:pPr>
              <a:spcBef>
                <a:spcPts val="600"/>
              </a:spcBef>
              <a:spcAft>
                <a:spcPts val="600"/>
              </a:spcAft>
              <a:buClr>
                <a:schemeClr val="accent1">
                  <a:lumMod val="75000"/>
                </a:schemeClr>
              </a:buClr>
              <a:buFont typeface="Wingdings" panose="05000000000000000000" pitchFamily="2" charset="2"/>
              <a:buChar char="Ø"/>
            </a:pPr>
            <a:r>
              <a:rPr lang="en-US" sz="2400" b="1" dirty="0" smtClean="0">
                <a:solidFill>
                  <a:schemeClr val="bg1"/>
                </a:solidFill>
                <a:cs typeface="Aharoni" panose="02010803020104030203" pitchFamily="2" charset="-79"/>
              </a:rPr>
              <a:t>Our 18 buses travel about 120,000 miles annually, combined. That is about 20 trips from New York to California and back. </a:t>
            </a:r>
          </a:p>
          <a:p>
            <a:pPr>
              <a:spcBef>
                <a:spcPts val="600"/>
              </a:spcBef>
              <a:spcAft>
                <a:spcPts val="600"/>
              </a:spcAft>
              <a:buClr>
                <a:schemeClr val="accent1">
                  <a:lumMod val="75000"/>
                </a:schemeClr>
              </a:buClr>
              <a:buFont typeface="Wingdings" panose="05000000000000000000" pitchFamily="2" charset="2"/>
              <a:buChar char="Ø"/>
            </a:pPr>
            <a:r>
              <a:rPr lang="en-US" sz="2400" b="1" dirty="0" smtClean="0">
                <a:solidFill>
                  <a:schemeClr val="bg1"/>
                </a:solidFill>
                <a:cs typeface="Aharoni" panose="02010803020104030203" pitchFamily="2" charset="-79"/>
              </a:rPr>
              <a:t>Perry has over 250 employees, including teachers, paraeducators, cooks, custodians, bus drivers, etc.</a:t>
            </a:r>
            <a:r>
              <a:rPr lang="en-US" sz="2400" b="1" dirty="0">
                <a:solidFill>
                  <a:schemeClr val="bg1"/>
                </a:solidFill>
                <a:cs typeface="Aharoni" panose="02010803020104030203" pitchFamily="2" charset="-79"/>
              </a:rPr>
              <a:t>!</a:t>
            </a:r>
          </a:p>
          <a:p>
            <a:pPr>
              <a:spcBef>
                <a:spcPts val="600"/>
              </a:spcBef>
              <a:spcAft>
                <a:spcPts val="600"/>
              </a:spcAft>
              <a:buClr>
                <a:schemeClr val="accent1">
                  <a:lumMod val="75000"/>
                </a:schemeClr>
              </a:buClr>
              <a:buFont typeface="Wingdings" panose="05000000000000000000" pitchFamily="2" charset="2"/>
              <a:buChar char="Ø"/>
            </a:pPr>
            <a:r>
              <a:rPr lang="en-US" sz="2400" b="1" dirty="0">
                <a:solidFill>
                  <a:schemeClr val="bg1"/>
                </a:solidFill>
                <a:cs typeface="Aharoni" panose="02010803020104030203" pitchFamily="2" charset="-79"/>
              </a:rPr>
              <a:t>Perry schools buildings encompass about 350,000 sq. ft</a:t>
            </a:r>
            <a:r>
              <a:rPr lang="en-US" sz="2400" b="1" dirty="0" smtClean="0">
                <a:solidFill>
                  <a:schemeClr val="bg1"/>
                </a:solidFill>
                <a:cs typeface="Aharoni" panose="02010803020104030203" pitchFamily="2" charset="-79"/>
              </a:rPr>
              <a:t>.!</a:t>
            </a:r>
            <a:endParaRPr lang="en-US" sz="2400" b="1" dirty="0">
              <a:solidFill>
                <a:schemeClr val="bg1"/>
              </a:solidFill>
              <a:cs typeface="Aharoni" panose="02010803020104030203" pitchFamily="2" charset="-79"/>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25184" y="1041722"/>
            <a:ext cx="1656411" cy="1374800"/>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5010" y="1031272"/>
            <a:ext cx="1385249" cy="1385249"/>
          </a:xfrm>
          <a:prstGeom prst="rect">
            <a:avLst/>
          </a:prstGeom>
        </p:spPr>
      </p:pic>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l="2133"/>
          <a:stretch/>
        </p:blipFill>
        <p:spPr>
          <a:xfrm>
            <a:off x="4499166" y="916100"/>
            <a:ext cx="2397111" cy="1500125"/>
          </a:xfrm>
          <a:prstGeom prst="rect">
            <a:avLst/>
          </a:prstGeom>
        </p:spPr>
      </p:pic>
    </p:spTree>
    <p:extLst>
      <p:ext uri="{BB962C8B-B14F-4D97-AF65-F5344CB8AC3E}">
        <p14:creationId xmlns:p14="http://schemas.microsoft.com/office/powerpoint/2010/main" val="3265327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wipe(left)">
                                      <p:cBhvr>
                                        <p:cTn id="11" dur="500"/>
                                        <p:tgtEl>
                                          <p:spTgt spid="6">
                                            <p:txEl>
                                              <p:pRg st="1" end="1"/>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wipe(left)">
                                      <p:cBhvr>
                                        <p:cTn id="15" dur="500"/>
                                        <p:tgtEl>
                                          <p:spTgt spid="6">
                                            <p:txEl>
                                              <p:pRg st="2" end="2"/>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Effect transition="in" filter="wipe(left)">
                                      <p:cBhvr>
                                        <p:cTn id="19" dur="500"/>
                                        <p:tgtEl>
                                          <p:spTgt spid="6">
                                            <p:txEl>
                                              <p:pRg st="3" end="3"/>
                                            </p:tx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Effect transition="in" filter="wipe(left)">
                                      <p:cBhvr>
                                        <p:cTn id="23"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9581" y="740547"/>
            <a:ext cx="6554867" cy="838200"/>
          </a:xfrm>
        </p:spPr>
        <p:txBody>
          <a:bodyPr/>
          <a:lstStyle/>
          <a:p>
            <a:pPr algn="ctr"/>
            <a:r>
              <a:rPr lang="en-US" b="1" dirty="0" smtClean="0">
                <a:solidFill>
                  <a:schemeClr val="accent4">
                    <a:lumMod val="50000"/>
                  </a:schemeClr>
                </a:solidFill>
                <a:latin typeface="Adobe Caslon Pro Bold" panose="0205070206050A020403" pitchFamily="18" charset="0"/>
              </a:rPr>
              <a:t>Our Schools</a:t>
            </a:r>
            <a:endParaRPr lang="en-US" b="1" dirty="0">
              <a:solidFill>
                <a:schemeClr val="accent4">
                  <a:lumMod val="50000"/>
                </a:schemeClr>
              </a:solidFill>
              <a:latin typeface="Adobe Caslon Pro Bold" panose="0205070206050A020403" pitchFamily="18" charset="0"/>
            </a:endParaRPr>
          </a:p>
        </p:txBody>
      </p:sp>
      <p:sp>
        <p:nvSpPr>
          <p:cNvPr id="3" name="Content Placeholder 2"/>
          <p:cNvSpPr>
            <a:spLocks noGrp="1"/>
          </p:cNvSpPr>
          <p:nvPr>
            <p:ph idx="1"/>
          </p:nvPr>
        </p:nvSpPr>
        <p:spPr>
          <a:xfrm>
            <a:off x="1950491" y="1710658"/>
            <a:ext cx="7793046" cy="4058124"/>
          </a:xfrm>
          <a:solidFill>
            <a:schemeClr val="bg2">
              <a:lumMod val="20000"/>
              <a:lumOff val="80000"/>
            </a:schemeClr>
          </a:solidFill>
        </p:spPr>
        <p:txBody>
          <a:bodyPr>
            <a:noAutofit/>
          </a:bodyPr>
          <a:lstStyle/>
          <a:p>
            <a:pPr marL="0" indent="0" algn="ctr">
              <a:buNone/>
            </a:pPr>
            <a:r>
              <a:rPr lang="en-US" sz="2800" b="1" dirty="0">
                <a:solidFill>
                  <a:schemeClr val="bg1"/>
                </a:solidFill>
                <a:cs typeface="Aharoni" panose="02010803020104030203" pitchFamily="2" charset="-79"/>
              </a:rPr>
              <a:t>Certified Enrollment for 2018-19: 1758*</a:t>
            </a:r>
          </a:p>
          <a:p>
            <a:pPr marL="0" indent="0" algn="ctr">
              <a:buNone/>
            </a:pPr>
            <a:r>
              <a:rPr lang="en-US" sz="2800" b="1" dirty="0">
                <a:solidFill>
                  <a:schemeClr val="bg1"/>
                </a:solidFill>
                <a:cs typeface="Aharoni" panose="02010803020104030203" pitchFamily="2" charset="-79"/>
              </a:rPr>
              <a:t>Perry Elementary (Pre-K – 5)</a:t>
            </a:r>
          </a:p>
          <a:p>
            <a:pPr marL="0" indent="0" algn="ctr">
              <a:buNone/>
            </a:pPr>
            <a:r>
              <a:rPr lang="en-US" sz="2800" b="1" dirty="0">
                <a:solidFill>
                  <a:schemeClr val="bg1"/>
                </a:solidFill>
                <a:cs typeface="Aharoni" panose="02010803020104030203" pitchFamily="2" charset="-79"/>
              </a:rPr>
              <a:t>712 students</a:t>
            </a:r>
          </a:p>
          <a:p>
            <a:pPr marL="0" indent="0" algn="ctr">
              <a:buNone/>
            </a:pPr>
            <a:r>
              <a:rPr lang="en-US" sz="2800" b="1" dirty="0">
                <a:solidFill>
                  <a:schemeClr val="bg1"/>
                </a:solidFill>
                <a:cs typeface="Aharoni" panose="02010803020104030203" pitchFamily="2" charset="-79"/>
              </a:rPr>
              <a:t>Perry Middle School (6 – 8)</a:t>
            </a:r>
          </a:p>
          <a:p>
            <a:pPr marL="0" indent="0" algn="ctr">
              <a:buNone/>
            </a:pPr>
            <a:r>
              <a:rPr lang="en-US" sz="2800" b="1" dirty="0">
                <a:solidFill>
                  <a:schemeClr val="bg1"/>
                </a:solidFill>
                <a:cs typeface="Aharoni" panose="02010803020104030203" pitchFamily="2" charset="-79"/>
              </a:rPr>
              <a:t>396 students </a:t>
            </a:r>
          </a:p>
          <a:p>
            <a:pPr marL="0" indent="0" algn="ctr">
              <a:buNone/>
            </a:pPr>
            <a:r>
              <a:rPr lang="en-US" sz="2800" b="1" dirty="0">
                <a:solidFill>
                  <a:schemeClr val="bg1"/>
                </a:solidFill>
                <a:cs typeface="Aharoni" panose="02010803020104030203" pitchFamily="2" charset="-79"/>
              </a:rPr>
              <a:t>Perry High School (9 – 12)</a:t>
            </a:r>
          </a:p>
          <a:p>
            <a:pPr marL="0" indent="0" algn="ctr">
              <a:buNone/>
            </a:pPr>
            <a:r>
              <a:rPr lang="en-US" sz="2800" b="1" dirty="0">
                <a:solidFill>
                  <a:schemeClr val="bg1"/>
                </a:solidFill>
                <a:cs typeface="Aharoni" panose="02010803020104030203" pitchFamily="2" charset="-79"/>
              </a:rPr>
              <a:t>568 students</a:t>
            </a:r>
          </a:p>
        </p:txBody>
      </p:sp>
      <p:sp>
        <p:nvSpPr>
          <p:cNvPr id="4" name="TextBox 3"/>
          <p:cNvSpPr txBox="1"/>
          <p:nvPr/>
        </p:nvSpPr>
        <p:spPr>
          <a:xfrm>
            <a:off x="7973028" y="6186134"/>
            <a:ext cx="5410200" cy="369332"/>
          </a:xfrm>
          <a:prstGeom prst="rect">
            <a:avLst/>
          </a:prstGeom>
          <a:noFill/>
        </p:spPr>
        <p:txBody>
          <a:bodyPr wrap="square" rtlCol="0">
            <a:spAutoFit/>
          </a:bodyPr>
          <a:lstStyle/>
          <a:p>
            <a:r>
              <a:rPr lang="en-US" b="1" dirty="0">
                <a:solidFill>
                  <a:schemeClr val="bg1"/>
                </a:solidFill>
                <a:cs typeface="Aharoni" panose="02010803020104030203" pitchFamily="2" charset="-79"/>
              </a:rPr>
              <a:t>* Includes 82 pre-school students</a:t>
            </a:r>
          </a:p>
        </p:txBody>
      </p:sp>
    </p:spTree>
    <p:extLst>
      <p:ext uri="{BB962C8B-B14F-4D97-AF65-F5344CB8AC3E}">
        <p14:creationId xmlns:p14="http://schemas.microsoft.com/office/powerpoint/2010/main" val="2780304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074" y="646253"/>
            <a:ext cx="5582554" cy="769778"/>
          </a:xfrm>
        </p:spPr>
        <p:txBody>
          <a:bodyPr>
            <a:normAutofit/>
          </a:bodyPr>
          <a:lstStyle/>
          <a:p>
            <a:pPr algn="ctr"/>
            <a:r>
              <a:rPr lang="en-US" b="1" dirty="0" smtClean="0">
                <a:solidFill>
                  <a:schemeClr val="accent4">
                    <a:lumMod val="50000"/>
                  </a:schemeClr>
                </a:solidFill>
                <a:latin typeface="Adobe Caslon Pro Bold" panose="0205070206050A020403" pitchFamily="18" charset="0"/>
              </a:rPr>
              <a:t>Our Students 2018-19</a:t>
            </a:r>
            <a:endParaRPr lang="en-US" b="1" dirty="0">
              <a:solidFill>
                <a:schemeClr val="accent4">
                  <a:lumMod val="50000"/>
                </a:schemeClr>
              </a:solidFill>
              <a:latin typeface="Adobe Caslon Pro Bold" panose="0205070206050A020403" pitchFamily="18" charset="0"/>
            </a:endParaRPr>
          </a:p>
        </p:txBody>
      </p:sp>
      <p:sp>
        <p:nvSpPr>
          <p:cNvPr id="3" name="Content Placeholder 2"/>
          <p:cNvSpPr>
            <a:spLocks noGrp="1"/>
          </p:cNvSpPr>
          <p:nvPr>
            <p:ph idx="1"/>
          </p:nvPr>
        </p:nvSpPr>
        <p:spPr>
          <a:xfrm>
            <a:off x="6132344" y="1341697"/>
            <a:ext cx="4572000" cy="3972951"/>
          </a:xfrm>
          <a:solidFill>
            <a:schemeClr val="accent3">
              <a:lumMod val="20000"/>
              <a:lumOff val="80000"/>
            </a:schemeClr>
          </a:solidFill>
        </p:spPr>
        <p:txBody>
          <a:bodyPr anchor="t">
            <a:normAutofit/>
          </a:bodyPr>
          <a:lstStyle/>
          <a:p>
            <a:pPr marL="0" indent="0" algn="ctr">
              <a:spcBef>
                <a:spcPts val="0"/>
              </a:spcBef>
              <a:buNone/>
              <a:tabLst>
                <a:tab pos="2687638" algn="l"/>
                <a:tab pos="3548063" algn="l"/>
              </a:tabLst>
            </a:pPr>
            <a:r>
              <a:rPr lang="en-US" sz="2400" b="1" u="sng" dirty="0">
                <a:solidFill>
                  <a:schemeClr val="bg1"/>
                </a:solidFill>
                <a:cs typeface="Aharoni" panose="02010803020104030203" pitchFamily="2" charset="-79"/>
              </a:rPr>
              <a:t>PK-12</a:t>
            </a:r>
          </a:p>
          <a:p>
            <a:pPr marL="0" indent="0">
              <a:spcBef>
                <a:spcPts val="0"/>
              </a:spcBef>
              <a:buNone/>
              <a:tabLst>
                <a:tab pos="2687638" algn="l"/>
                <a:tab pos="3548063" algn="l"/>
              </a:tabLst>
            </a:pPr>
            <a:r>
              <a:rPr lang="en-US" b="1" dirty="0" smtClean="0">
                <a:solidFill>
                  <a:schemeClr val="bg1"/>
                </a:solidFill>
                <a:cs typeface="Aharoni" panose="02010803020104030203" pitchFamily="2" charset="-79"/>
              </a:rPr>
              <a:t>Hispanic	49.1%	(863)</a:t>
            </a:r>
            <a:endParaRPr lang="en-US" b="1" dirty="0">
              <a:solidFill>
                <a:schemeClr val="bg1"/>
              </a:solidFill>
              <a:cs typeface="Aharoni" panose="02010803020104030203" pitchFamily="2" charset="-79"/>
            </a:endParaRPr>
          </a:p>
          <a:p>
            <a:pPr marL="0" indent="0">
              <a:buNone/>
              <a:tabLst>
                <a:tab pos="2687638" algn="l"/>
                <a:tab pos="3548063" algn="l"/>
              </a:tabLst>
            </a:pPr>
            <a:r>
              <a:rPr lang="en-US" b="1" dirty="0" smtClean="0">
                <a:solidFill>
                  <a:schemeClr val="bg1"/>
                </a:solidFill>
                <a:cs typeface="Aharoni" panose="02010803020104030203" pitchFamily="2" charset="-79"/>
              </a:rPr>
              <a:t>White	42.7%	(750)</a:t>
            </a:r>
          </a:p>
          <a:p>
            <a:pPr marL="0" indent="0">
              <a:buNone/>
              <a:tabLst>
                <a:tab pos="2687638" algn="l"/>
                <a:tab pos="3548063" algn="l"/>
              </a:tabLst>
            </a:pPr>
            <a:r>
              <a:rPr lang="en-US" b="1" dirty="0" smtClean="0">
                <a:solidFill>
                  <a:schemeClr val="bg1"/>
                </a:solidFill>
                <a:cs typeface="Aharoni" panose="02010803020104030203" pitchFamily="2" charset="-79"/>
              </a:rPr>
              <a:t>African American	4.4%	(77)</a:t>
            </a:r>
          </a:p>
          <a:p>
            <a:pPr marL="0" indent="0">
              <a:buNone/>
              <a:tabLst>
                <a:tab pos="2687638" algn="l"/>
                <a:tab pos="3548063" algn="l"/>
              </a:tabLst>
            </a:pPr>
            <a:r>
              <a:rPr lang="en-US" b="1" dirty="0" smtClean="0">
                <a:solidFill>
                  <a:schemeClr val="bg1"/>
                </a:solidFill>
                <a:cs typeface="Aharoni" panose="02010803020104030203" pitchFamily="2" charset="-79"/>
              </a:rPr>
              <a:t>Multi-race	1.9%	(34)</a:t>
            </a:r>
            <a:endParaRPr lang="en-US" b="1" dirty="0">
              <a:solidFill>
                <a:schemeClr val="bg1"/>
              </a:solidFill>
              <a:cs typeface="Aharoni" panose="02010803020104030203" pitchFamily="2" charset="-79"/>
            </a:endParaRPr>
          </a:p>
          <a:p>
            <a:pPr marL="0" indent="0">
              <a:buNone/>
              <a:tabLst>
                <a:tab pos="2687638" algn="l"/>
                <a:tab pos="3548063" algn="l"/>
              </a:tabLst>
            </a:pPr>
            <a:r>
              <a:rPr lang="en-US" b="1" dirty="0" smtClean="0">
                <a:solidFill>
                  <a:schemeClr val="bg1"/>
                </a:solidFill>
                <a:cs typeface="Aharoni" panose="02010803020104030203" pitchFamily="2" charset="-79"/>
              </a:rPr>
              <a:t>Asian	1.6%	(28)</a:t>
            </a:r>
          </a:p>
          <a:p>
            <a:pPr marL="0" indent="0">
              <a:buNone/>
              <a:tabLst>
                <a:tab pos="2687638" algn="l"/>
                <a:tab pos="3548063" algn="l"/>
              </a:tabLst>
            </a:pPr>
            <a:r>
              <a:rPr lang="en-US" b="1" dirty="0">
                <a:solidFill>
                  <a:schemeClr val="bg1"/>
                </a:solidFill>
                <a:cs typeface="Aharoni" panose="02010803020104030203" pitchFamily="2" charset="-79"/>
              </a:rPr>
              <a:t>Native </a:t>
            </a:r>
            <a:r>
              <a:rPr lang="en-US" b="1" dirty="0" smtClean="0">
                <a:solidFill>
                  <a:schemeClr val="bg1"/>
                </a:solidFill>
                <a:cs typeface="Aharoni" panose="02010803020104030203" pitchFamily="2" charset="-79"/>
              </a:rPr>
              <a:t>American	0.3%	(</a:t>
            </a:r>
            <a:r>
              <a:rPr lang="en-US" b="1" dirty="0">
                <a:solidFill>
                  <a:schemeClr val="bg1"/>
                </a:solidFill>
                <a:cs typeface="Aharoni" panose="02010803020104030203" pitchFamily="2" charset="-79"/>
              </a:rPr>
              <a:t>5</a:t>
            </a:r>
            <a:r>
              <a:rPr lang="en-US" b="1" dirty="0" smtClean="0">
                <a:solidFill>
                  <a:schemeClr val="bg1"/>
                </a:solidFill>
                <a:cs typeface="Aharoni" panose="02010803020104030203" pitchFamily="2" charset="-79"/>
              </a:rPr>
              <a:t>)</a:t>
            </a:r>
          </a:p>
          <a:p>
            <a:pPr marL="0" indent="0">
              <a:buNone/>
              <a:tabLst>
                <a:tab pos="2687638" algn="l"/>
                <a:tab pos="3548063" algn="l"/>
              </a:tabLst>
            </a:pPr>
            <a:r>
              <a:rPr lang="en-US" b="1" dirty="0">
                <a:solidFill>
                  <a:schemeClr val="bg1"/>
                </a:solidFill>
                <a:cs typeface="Aharoni" panose="02010803020104030203" pitchFamily="2" charset="-79"/>
              </a:rPr>
              <a:t>Pacific </a:t>
            </a:r>
            <a:r>
              <a:rPr lang="en-US" b="1" dirty="0" smtClean="0">
                <a:solidFill>
                  <a:schemeClr val="bg1"/>
                </a:solidFill>
                <a:cs typeface="Aharoni" panose="02010803020104030203" pitchFamily="2" charset="-79"/>
              </a:rPr>
              <a:t>Islander	0.06%	(1)</a:t>
            </a:r>
          </a:p>
          <a:p>
            <a:pPr marL="0" indent="0">
              <a:buNone/>
              <a:tabLst>
                <a:tab pos="1257300" algn="l"/>
              </a:tabLst>
            </a:pPr>
            <a:r>
              <a:rPr lang="en-US" b="1" dirty="0" smtClean="0">
                <a:solidFill>
                  <a:schemeClr val="bg1"/>
                </a:solidFill>
                <a:cs typeface="Aharoni" panose="02010803020104030203" pitchFamily="2" charset="-79"/>
              </a:rPr>
              <a:t>Total Certified Enrollment:   1758</a:t>
            </a:r>
          </a:p>
        </p:txBody>
      </p:sp>
      <p:sp>
        <p:nvSpPr>
          <p:cNvPr id="6" name="Content Placeholder 2"/>
          <p:cNvSpPr txBox="1">
            <a:spLocks/>
          </p:cNvSpPr>
          <p:nvPr/>
        </p:nvSpPr>
        <p:spPr>
          <a:xfrm>
            <a:off x="1252290" y="2037143"/>
            <a:ext cx="3944742" cy="3900670"/>
          </a:xfrm>
          <a:prstGeom prst="rect">
            <a:avLst/>
          </a:prstGeom>
          <a:solidFill>
            <a:schemeClr val="bg2">
              <a:lumMod val="20000"/>
              <a:lumOff val="80000"/>
            </a:schemeClr>
          </a:solidFill>
          <a:ln>
            <a:solidFill>
              <a:schemeClr val="tx1"/>
            </a:solidFill>
          </a:ln>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buNone/>
              <a:tabLst>
                <a:tab pos="2686050" algn="l"/>
              </a:tabLst>
            </a:pPr>
            <a:r>
              <a:rPr lang="en-US" sz="2000" b="1" dirty="0">
                <a:solidFill>
                  <a:schemeClr val="bg1"/>
                </a:solidFill>
                <a:cs typeface="Aharoni" panose="02010803020104030203" pitchFamily="2" charset="-79"/>
              </a:rPr>
              <a:t>Free &amp; Reduced 	74.4%</a:t>
            </a:r>
          </a:p>
          <a:p>
            <a:pPr marL="280988" indent="0">
              <a:buNone/>
              <a:tabLst>
                <a:tab pos="2343150" algn="l"/>
              </a:tabLst>
            </a:pPr>
            <a:r>
              <a:rPr lang="en-US" sz="1800" b="1" dirty="0">
                <a:solidFill>
                  <a:schemeClr val="bg1"/>
                </a:solidFill>
                <a:cs typeface="Aharoni" panose="02010803020104030203" pitchFamily="2" charset="-79"/>
              </a:rPr>
              <a:t>Elementary	74.72%</a:t>
            </a:r>
          </a:p>
          <a:p>
            <a:pPr marL="280988" indent="0">
              <a:buNone/>
              <a:tabLst>
                <a:tab pos="2343150" algn="l"/>
              </a:tabLst>
            </a:pPr>
            <a:r>
              <a:rPr lang="en-US" sz="1800" b="1" dirty="0">
                <a:solidFill>
                  <a:schemeClr val="bg1"/>
                </a:solidFill>
                <a:cs typeface="Aharoni" panose="02010803020104030203" pitchFamily="2" charset="-79"/>
              </a:rPr>
              <a:t>Middle School 	79.04%</a:t>
            </a:r>
          </a:p>
          <a:p>
            <a:pPr marL="280988" indent="0">
              <a:spcAft>
                <a:spcPts val="600"/>
              </a:spcAft>
              <a:buNone/>
              <a:tabLst>
                <a:tab pos="2343150" algn="l"/>
              </a:tabLst>
            </a:pPr>
            <a:r>
              <a:rPr lang="en-US" sz="1800" b="1" dirty="0">
                <a:solidFill>
                  <a:schemeClr val="bg1"/>
                </a:solidFill>
                <a:cs typeface="Aharoni" panose="02010803020104030203" pitchFamily="2" charset="-79"/>
              </a:rPr>
              <a:t>High School     	70.77%</a:t>
            </a:r>
          </a:p>
          <a:p>
            <a:pPr marL="0" indent="0">
              <a:spcBef>
                <a:spcPts val="600"/>
              </a:spcBef>
              <a:spcAft>
                <a:spcPts val="600"/>
              </a:spcAft>
              <a:buNone/>
              <a:tabLst>
                <a:tab pos="2686050" algn="l"/>
              </a:tabLst>
            </a:pPr>
            <a:r>
              <a:rPr lang="en-US" sz="2000" b="1" dirty="0">
                <a:solidFill>
                  <a:schemeClr val="bg1"/>
                </a:solidFill>
                <a:cs typeface="Aharoni" panose="02010803020104030203" pitchFamily="2" charset="-79"/>
              </a:rPr>
              <a:t>ELs  (K-12: 412)	24.5%</a:t>
            </a:r>
          </a:p>
          <a:p>
            <a:pPr marL="0" indent="0">
              <a:spcBef>
                <a:spcPts val="600"/>
              </a:spcBef>
              <a:spcAft>
                <a:spcPts val="600"/>
              </a:spcAft>
              <a:buNone/>
              <a:tabLst>
                <a:tab pos="2686050" algn="l"/>
              </a:tabLst>
            </a:pPr>
            <a:r>
              <a:rPr lang="en-US" sz="2000" b="1" dirty="0">
                <a:solidFill>
                  <a:schemeClr val="bg1"/>
                </a:solidFill>
                <a:cs typeface="Aharoni" panose="02010803020104030203" pitchFamily="2" charset="-79"/>
              </a:rPr>
              <a:t>Special Education 	11.87%</a:t>
            </a:r>
          </a:p>
          <a:p>
            <a:pPr marL="0" indent="0">
              <a:spcBef>
                <a:spcPts val="600"/>
              </a:spcBef>
              <a:spcAft>
                <a:spcPts val="600"/>
              </a:spcAft>
              <a:buNone/>
              <a:tabLst>
                <a:tab pos="2686050" algn="l"/>
              </a:tabLst>
            </a:pPr>
            <a:r>
              <a:rPr lang="en-US" sz="2000" b="1" dirty="0">
                <a:solidFill>
                  <a:schemeClr val="bg1"/>
                </a:solidFill>
                <a:cs typeface="Aharoni" panose="02010803020104030203" pitchFamily="2" charset="-79"/>
              </a:rPr>
              <a:t>Migrant		2.0% *</a:t>
            </a:r>
          </a:p>
          <a:p>
            <a:pPr marL="0" indent="0">
              <a:spcBef>
                <a:spcPts val="600"/>
              </a:spcBef>
              <a:spcAft>
                <a:spcPts val="600"/>
              </a:spcAft>
              <a:buNone/>
              <a:tabLst>
                <a:tab pos="2686050" algn="l"/>
              </a:tabLst>
            </a:pPr>
            <a:r>
              <a:rPr lang="en-US" sz="2000" b="1" dirty="0">
                <a:solidFill>
                  <a:schemeClr val="bg1"/>
                </a:solidFill>
                <a:cs typeface="Aharoni" panose="02010803020104030203" pitchFamily="2" charset="-79"/>
              </a:rPr>
              <a:t>Immigrant  		5.2%</a:t>
            </a:r>
          </a:p>
          <a:p>
            <a:pPr marL="0" indent="0">
              <a:spcBef>
                <a:spcPts val="600"/>
              </a:spcBef>
              <a:spcAft>
                <a:spcPts val="600"/>
              </a:spcAft>
              <a:buNone/>
              <a:tabLst>
                <a:tab pos="2686050" algn="l"/>
              </a:tabLst>
            </a:pPr>
            <a:r>
              <a:rPr lang="en-US" sz="2000" b="1" dirty="0">
                <a:solidFill>
                  <a:schemeClr val="bg1"/>
                </a:solidFill>
                <a:cs typeface="Aharoni" panose="02010803020104030203" pitchFamily="2" charset="-79"/>
              </a:rPr>
              <a:t>TAG	 5.4%</a:t>
            </a:r>
          </a:p>
          <a:p>
            <a:endParaRPr lang="en-US" sz="2000" b="1" dirty="0">
              <a:solidFill>
                <a:schemeClr val="bg1"/>
              </a:solidFill>
              <a:cs typeface="Aharoni" panose="02010803020104030203" pitchFamily="2" charset="-79"/>
            </a:endParaRPr>
          </a:p>
          <a:p>
            <a:pPr marL="0" indent="0" algn="r">
              <a:buNone/>
            </a:pPr>
            <a:endParaRPr lang="en-US" sz="2000" b="1" dirty="0">
              <a:solidFill>
                <a:schemeClr val="bg1"/>
              </a:solidFill>
              <a:cs typeface="Aharoni" panose="02010803020104030203" pitchFamily="2" charset="-79"/>
            </a:endParaRPr>
          </a:p>
        </p:txBody>
      </p:sp>
      <p:cxnSp>
        <p:nvCxnSpPr>
          <p:cNvPr id="5" name="Straight Connector 4"/>
          <p:cNvCxnSpPr/>
          <p:nvPr/>
        </p:nvCxnSpPr>
        <p:spPr>
          <a:xfrm>
            <a:off x="6132344" y="4693534"/>
            <a:ext cx="4572000" cy="0"/>
          </a:xfrm>
          <a:prstGeom prst="line">
            <a:avLst/>
          </a:prstGeom>
          <a:ln w="38100">
            <a:solidFill>
              <a:schemeClr val="bg2">
                <a:lumMod val="50000"/>
                <a:alpha val="60000"/>
              </a:schemeClr>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4000365" y="6305937"/>
            <a:ext cx="1969934" cy="369332"/>
          </a:xfrm>
          <a:prstGeom prst="rect">
            <a:avLst/>
          </a:prstGeom>
          <a:noFill/>
        </p:spPr>
        <p:txBody>
          <a:bodyPr wrap="square" rtlCol="0">
            <a:spAutoFit/>
          </a:bodyPr>
          <a:lstStyle/>
          <a:p>
            <a:r>
              <a:rPr lang="en-US" b="1" dirty="0">
                <a:solidFill>
                  <a:schemeClr val="accent6">
                    <a:lumMod val="50000"/>
                  </a:schemeClr>
                </a:solidFill>
              </a:rPr>
              <a:t>*2016-17 data</a:t>
            </a:r>
          </a:p>
        </p:txBody>
      </p:sp>
    </p:spTree>
    <p:extLst>
      <p:ext uri="{BB962C8B-B14F-4D97-AF65-F5344CB8AC3E}">
        <p14:creationId xmlns:p14="http://schemas.microsoft.com/office/powerpoint/2010/main" val="1619089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randombar(horizontal)">
                                      <p:cBhvr>
                                        <p:cTn id="7" dur="500"/>
                                        <p:tgtEl>
                                          <p:spTgt spid="3">
                                            <p:bg/>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0" dur="500"/>
                                        <p:tgtEl>
                                          <p:spTgt spid="3">
                                            <p:txEl>
                                              <p:pRg st="0" end="0"/>
                                            </p:txEl>
                                          </p:spTgt>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3" dur="500"/>
                                        <p:tgtEl>
                                          <p:spTgt spid="3">
                                            <p:txEl>
                                              <p:pRg st="1" end="1"/>
                                            </p:txEl>
                                          </p:spTgt>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6" dur="500"/>
                                        <p:tgtEl>
                                          <p:spTgt spid="3">
                                            <p:txEl>
                                              <p:pRg st="2" end="2"/>
                                            </p:txEl>
                                          </p:spTgt>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9" dur="500"/>
                                        <p:tgtEl>
                                          <p:spTgt spid="3">
                                            <p:txEl>
                                              <p:pRg st="3" end="3"/>
                                            </p:txEl>
                                          </p:spTgt>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2" dur="500"/>
                                        <p:tgtEl>
                                          <p:spTgt spid="3">
                                            <p:txEl>
                                              <p:pRg st="4" end="4"/>
                                            </p:txEl>
                                          </p:spTgt>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randombar(horizontal)">
                                      <p:cBhvr>
                                        <p:cTn id="25" dur="500"/>
                                        <p:tgtEl>
                                          <p:spTgt spid="3">
                                            <p:txEl>
                                              <p:pRg st="5" end="5"/>
                                            </p:txEl>
                                          </p:spTgt>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randombar(horizontal)">
                                      <p:cBhvr>
                                        <p:cTn id="28" dur="500"/>
                                        <p:tgtEl>
                                          <p:spTgt spid="3">
                                            <p:txEl>
                                              <p:pRg st="6" end="6"/>
                                            </p:txEl>
                                          </p:spTgt>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randombar(horizontal)">
                                      <p:cBhvr>
                                        <p:cTn id="31" dur="500"/>
                                        <p:tgtEl>
                                          <p:spTgt spid="3">
                                            <p:txEl>
                                              <p:pRg st="7" end="7"/>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500"/>
                                        <p:tgtEl>
                                          <p:spTgt spid="5"/>
                                        </p:tgtEl>
                                      </p:cBhvr>
                                    </p:animEffect>
                                  </p:childTnLst>
                                </p:cTn>
                              </p:par>
                              <p:par>
                                <p:cTn id="35" presetID="14" presetClass="entr" presetSubtype="10" fill="hold" grpId="0"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randombar(horizontal)">
                                      <p:cBhvr>
                                        <p:cTn id="37" dur="500"/>
                                        <p:tgtEl>
                                          <p:spTgt spid="3">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500"/>
                                        <p:tgtEl>
                                          <p:spTgt spid="6"/>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fade">
                                      <p:cBhvr>
                                        <p:cTn id="4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animBg="1"/>
      <p:bldP spid="6" grpId="0" animBg="1"/>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73052" y="1552359"/>
            <a:ext cx="7162800" cy="461665"/>
          </a:xfrm>
          <a:prstGeom prst="rect">
            <a:avLst/>
          </a:prstGeom>
          <a:noFill/>
        </p:spPr>
        <p:txBody>
          <a:bodyPr wrap="square" rtlCol="0">
            <a:spAutoFit/>
          </a:bodyPr>
          <a:lstStyle/>
          <a:p>
            <a:r>
              <a:rPr lang="en-US" sz="2400" b="1" dirty="0">
                <a:solidFill>
                  <a:schemeClr val="bg1"/>
                </a:solidFill>
              </a:rPr>
              <a:t>Student Intentions after High School  2017-18</a:t>
            </a:r>
          </a:p>
        </p:txBody>
      </p:sp>
      <p:graphicFrame>
        <p:nvGraphicFramePr>
          <p:cNvPr id="5" name="Table 4"/>
          <p:cNvGraphicFramePr>
            <a:graphicFrameLocks noGrp="1"/>
          </p:cNvGraphicFramePr>
          <p:nvPr>
            <p:extLst>
              <p:ext uri="{D42A27DB-BD31-4B8C-83A1-F6EECF244321}">
                <p14:modId xmlns:p14="http://schemas.microsoft.com/office/powerpoint/2010/main" val="2577738665"/>
              </p:ext>
            </p:extLst>
          </p:nvPr>
        </p:nvGraphicFramePr>
        <p:xfrm>
          <a:off x="3001702" y="2150353"/>
          <a:ext cx="5905500" cy="4043070"/>
        </p:xfrm>
        <a:graphic>
          <a:graphicData uri="http://schemas.openxmlformats.org/drawingml/2006/table">
            <a:tbl>
              <a:tblPr firstRow="1" bandRow="1">
                <a:tableStyleId>{5C22544A-7EE6-4342-B048-85BDC9FD1C3A}</a:tableStyleId>
              </a:tblPr>
              <a:tblGrid>
                <a:gridCol w="2952750">
                  <a:extLst>
                    <a:ext uri="{9D8B030D-6E8A-4147-A177-3AD203B41FA5}">
                      <a16:colId xmlns:a16="http://schemas.microsoft.com/office/drawing/2014/main" xmlns="" val="20000"/>
                    </a:ext>
                  </a:extLst>
                </a:gridCol>
                <a:gridCol w="2952750">
                  <a:extLst>
                    <a:ext uri="{9D8B030D-6E8A-4147-A177-3AD203B41FA5}">
                      <a16:colId xmlns:a16="http://schemas.microsoft.com/office/drawing/2014/main" xmlns="" val="20001"/>
                    </a:ext>
                  </a:extLst>
                </a:gridCol>
              </a:tblGrid>
              <a:tr h="404307">
                <a:tc>
                  <a:txBody>
                    <a:bodyPr/>
                    <a:lstStyle/>
                    <a:p>
                      <a:pPr algn="ctr"/>
                      <a:r>
                        <a:rPr lang="en-US" b="1" dirty="0" smtClean="0">
                          <a:solidFill>
                            <a:schemeClr val="tx1"/>
                          </a:solidFill>
                        </a:rPr>
                        <a:t>Intention</a:t>
                      </a:r>
                      <a:endParaRPr lang="en-US" b="1" dirty="0">
                        <a:solidFill>
                          <a:schemeClr val="tx1"/>
                        </a:solidFill>
                      </a:endParaRPr>
                    </a:p>
                  </a:txBody>
                  <a:tcPr/>
                </a:tc>
                <a:tc>
                  <a:txBody>
                    <a:bodyPr/>
                    <a:lstStyle/>
                    <a:p>
                      <a:pPr algn="ctr"/>
                      <a:r>
                        <a:rPr lang="en-US" b="1" dirty="0" smtClean="0">
                          <a:solidFill>
                            <a:schemeClr val="tx1"/>
                          </a:solidFill>
                        </a:rPr>
                        <a:t>No. of Students</a:t>
                      </a:r>
                      <a:endParaRPr lang="en-US" b="1" dirty="0">
                        <a:solidFill>
                          <a:schemeClr val="tx1"/>
                        </a:solidFill>
                      </a:endParaRPr>
                    </a:p>
                  </a:txBody>
                  <a:tcPr/>
                </a:tc>
                <a:extLst>
                  <a:ext uri="{0D108BD9-81ED-4DB2-BD59-A6C34878D82A}">
                    <a16:rowId xmlns:a16="http://schemas.microsoft.com/office/drawing/2014/main" xmlns="" val="10000"/>
                  </a:ext>
                </a:extLst>
              </a:tr>
              <a:tr h="404307">
                <a:tc>
                  <a:txBody>
                    <a:bodyPr/>
                    <a:lstStyle/>
                    <a:p>
                      <a:r>
                        <a:rPr lang="en-US" b="1" dirty="0" smtClean="0"/>
                        <a:t>Community College</a:t>
                      </a:r>
                      <a:endParaRPr lang="en-US" b="1" dirty="0"/>
                    </a:p>
                  </a:txBody>
                  <a:tcPr/>
                </a:tc>
                <a:tc>
                  <a:txBody>
                    <a:bodyPr/>
                    <a:lstStyle/>
                    <a:p>
                      <a:pPr algn="ctr"/>
                      <a:r>
                        <a:rPr lang="en-US" b="1" dirty="0" smtClean="0"/>
                        <a:t>38% (61)</a:t>
                      </a:r>
                      <a:endParaRPr lang="en-US" b="1" dirty="0"/>
                    </a:p>
                  </a:txBody>
                  <a:tcPr/>
                </a:tc>
                <a:extLst>
                  <a:ext uri="{0D108BD9-81ED-4DB2-BD59-A6C34878D82A}">
                    <a16:rowId xmlns:a16="http://schemas.microsoft.com/office/drawing/2014/main" xmlns="" val="10001"/>
                  </a:ext>
                </a:extLst>
              </a:tr>
              <a:tr h="404307">
                <a:tc>
                  <a:txBody>
                    <a:bodyPr/>
                    <a:lstStyle/>
                    <a:p>
                      <a:r>
                        <a:rPr lang="en-US" b="1" dirty="0" smtClean="0"/>
                        <a:t>Public 4-Year</a:t>
                      </a:r>
                      <a:endParaRPr lang="en-US" b="1" dirty="0"/>
                    </a:p>
                  </a:txBody>
                  <a:tcPr/>
                </a:tc>
                <a:tc>
                  <a:txBody>
                    <a:bodyPr/>
                    <a:lstStyle/>
                    <a:p>
                      <a:pPr algn="ctr"/>
                      <a:r>
                        <a:rPr lang="en-US" b="1" dirty="0" smtClean="0"/>
                        <a:t>23% (36)</a:t>
                      </a:r>
                      <a:endParaRPr lang="en-US" b="1" dirty="0"/>
                    </a:p>
                  </a:txBody>
                  <a:tcPr/>
                </a:tc>
                <a:extLst>
                  <a:ext uri="{0D108BD9-81ED-4DB2-BD59-A6C34878D82A}">
                    <a16:rowId xmlns:a16="http://schemas.microsoft.com/office/drawing/2014/main" xmlns="" val="10002"/>
                  </a:ext>
                </a:extLst>
              </a:tr>
              <a:tr h="404307">
                <a:tc>
                  <a:txBody>
                    <a:bodyPr/>
                    <a:lstStyle/>
                    <a:p>
                      <a:r>
                        <a:rPr lang="en-US" b="1" dirty="0" smtClean="0"/>
                        <a:t>Employment</a:t>
                      </a:r>
                      <a:endParaRPr lang="en-US" b="1" dirty="0"/>
                    </a:p>
                  </a:txBody>
                  <a:tcPr/>
                </a:tc>
                <a:tc>
                  <a:txBody>
                    <a:bodyPr/>
                    <a:lstStyle/>
                    <a:p>
                      <a:pPr algn="ctr"/>
                      <a:r>
                        <a:rPr lang="en-US" b="1" dirty="0" smtClean="0"/>
                        <a:t>11% (18)</a:t>
                      </a:r>
                      <a:endParaRPr lang="en-US" b="1" dirty="0"/>
                    </a:p>
                  </a:txBody>
                  <a:tcPr/>
                </a:tc>
                <a:extLst>
                  <a:ext uri="{0D108BD9-81ED-4DB2-BD59-A6C34878D82A}">
                    <a16:rowId xmlns:a16="http://schemas.microsoft.com/office/drawing/2014/main" xmlns="" val="10003"/>
                  </a:ext>
                </a:extLst>
              </a:tr>
              <a:tr h="404307">
                <a:tc>
                  <a:txBody>
                    <a:bodyPr/>
                    <a:lstStyle/>
                    <a:p>
                      <a:r>
                        <a:rPr lang="en-US" b="1" dirty="0" smtClean="0"/>
                        <a:t>Private 2 or 4-Year</a:t>
                      </a:r>
                      <a:endParaRPr lang="en-US" b="1" dirty="0"/>
                    </a:p>
                  </a:txBody>
                  <a:tcPr/>
                </a:tc>
                <a:tc>
                  <a:txBody>
                    <a:bodyPr/>
                    <a:lstStyle/>
                    <a:p>
                      <a:pPr algn="ctr"/>
                      <a:r>
                        <a:rPr lang="en-US" b="1" dirty="0" smtClean="0"/>
                        <a:t>8% (13)</a:t>
                      </a:r>
                      <a:endParaRPr lang="en-US" b="1" dirty="0"/>
                    </a:p>
                  </a:txBody>
                  <a:tcPr/>
                </a:tc>
                <a:extLst>
                  <a:ext uri="{0D108BD9-81ED-4DB2-BD59-A6C34878D82A}">
                    <a16:rowId xmlns:a16="http://schemas.microsoft.com/office/drawing/2014/main" xmlns="" val="10004"/>
                  </a:ext>
                </a:extLst>
              </a:tr>
              <a:tr h="404307">
                <a:tc>
                  <a:txBody>
                    <a:bodyPr/>
                    <a:lstStyle/>
                    <a:p>
                      <a:r>
                        <a:rPr lang="en-US" b="1" dirty="0" smtClean="0"/>
                        <a:t>Military</a:t>
                      </a:r>
                      <a:endParaRPr lang="en-US" b="1" dirty="0"/>
                    </a:p>
                  </a:txBody>
                  <a:tcPr/>
                </a:tc>
                <a:tc>
                  <a:txBody>
                    <a:bodyPr/>
                    <a:lstStyle/>
                    <a:p>
                      <a:pPr algn="ctr"/>
                      <a:r>
                        <a:rPr lang="en-US" b="1" dirty="0" smtClean="0"/>
                        <a:t>4% (6)</a:t>
                      </a:r>
                      <a:endParaRPr lang="en-US" b="1" dirty="0"/>
                    </a:p>
                  </a:txBody>
                  <a:tcPr/>
                </a:tc>
                <a:extLst>
                  <a:ext uri="{0D108BD9-81ED-4DB2-BD59-A6C34878D82A}">
                    <a16:rowId xmlns:a16="http://schemas.microsoft.com/office/drawing/2014/main" xmlns="" val="10005"/>
                  </a:ext>
                </a:extLst>
              </a:tr>
              <a:tr h="404307">
                <a:tc>
                  <a:txBody>
                    <a:bodyPr/>
                    <a:lstStyle/>
                    <a:p>
                      <a:r>
                        <a:rPr lang="en-US" b="1" dirty="0" smtClean="0"/>
                        <a:t>Other Training</a:t>
                      </a:r>
                      <a:endParaRPr lang="en-US" b="1" dirty="0"/>
                    </a:p>
                  </a:txBody>
                  <a:tcPr/>
                </a:tc>
                <a:tc>
                  <a:txBody>
                    <a:bodyPr/>
                    <a:lstStyle/>
                    <a:p>
                      <a:pPr algn="ctr"/>
                      <a:r>
                        <a:rPr lang="en-US" b="1" dirty="0" smtClean="0"/>
                        <a:t>3% (5)</a:t>
                      </a:r>
                    </a:p>
                  </a:txBody>
                  <a:tcPr/>
                </a:tc>
                <a:extLst>
                  <a:ext uri="{0D108BD9-81ED-4DB2-BD59-A6C34878D82A}">
                    <a16:rowId xmlns:a16="http://schemas.microsoft.com/office/drawing/2014/main" xmlns="" val="10006"/>
                  </a:ext>
                </a:extLst>
              </a:tr>
              <a:tr h="404307">
                <a:tc>
                  <a:txBody>
                    <a:bodyPr/>
                    <a:lstStyle/>
                    <a:p>
                      <a:r>
                        <a:rPr lang="en-US" b="1" dirty="0" smtClean="0"/>
                        <a:t>Homemaker</a:t>
                      </a:r>
                      <a:endParaRPr lang="en-US" b="1" dirty="0"/>
                    </a:p>
                  </a:txBody>
                  <a:tcPr/>
                </a:tc>
                <a:tc>
                  <a:txBody>
                    <a:bodyPr/>
                    <a:lstStyle/>
                    <a:p>
                      <a:pPr algn="ctr"/>
                      <a:r>
                        <a:rPr lang="en-US" b="1" dirty="0" smtClean="0"/>
                        <a:t>1% (2)</a:t>
                      </a:r>
                      <a:endParaRPr lang="en-US" b="1" dirty="0"/>
                    </a:p>
                  </a:txBody>
                  <a:tcPr/>
                </a:tc>
                <a:extLst>
                  <a:ext uri="{0D108BD9-81ED-4DB2-BD59-A6C34878D82A}">
                    <a16:rowId xmlns:a16="http://schemas.microsoft.com/office/drawing/2014/main" xmlns="" val="10007"/>
                  </a:ext>
                </a:extLst>
              </a:tr>
              <a:tr h="404307">
                <a:tc>
                  <a:txBody>
                    <a:bodyPr/>
                    <a:lstStyle/>
                    <a:p>
                      <a:r>
                        <a:rPr lang="en-US" b="1" dirty="0" smtClean="0"/>
                        <a:t>Unknown</a:t>
                      </a:r>
                      <a:endParaRPr lang="en-US" b="1" dirty="0"/>
                    </a:p>
                  </a:txBody>
                  <a:tcPr>
                    <a:lnB w="28575" cap="flat" cmpd="sng" algn="ctr">
                      <a:solidFill>
                        <a:schemeClr val="accent1">
                          <a:lumMod val="50000"/>
                        </a:schemeClr>
                      </a:solidFill>
                      <a:prstDash val="solid"/>
                      <a:round/>
                      <a:headEnd type="none" w="med" len="med"/>
                      <a:tailEnd type="none" w="med" len="med"/>
                    </a:lnB>
                  </a:tcPr>
                </a:tc>
                <a:tc>
                  <a:txBody>
                    <a:bodyPr/>
                    <a:lstStyle/>
                    <a:p>
                      <a:pPr algn="ctr"/>
                      <a:r>
                        <a:rPr lang="en-US" b="1" dirty="0" smtClean="0"/>
                        <a:t>12% (19)</a:t>
                      </a:r>
                      <a:endParaRPr lang="en-US" b="1" dirty="0"/>
                    </a:p>
                  </a:txBody>
                  <a:tcPr>
                    <a:lnB w="28575" cap="flat" cmpd="sng" algn="ctr">
                      <a:solidFill>
                        <a:schemeClr val="accent1">
                          <a:lumMod val="50000"/>
                        </a:schemeClr>
                      </a:solidFill>
                      <a:prstDash val="solid"/>
                      <a:round/>
                      <a:headEnd type="none" w="med" len="med"/>
                      <a:tailEnd type="none" w="med" len="med"/>
                    </a:lnB>
                  </a:tcPr>
                </a:tc>
                <a:extLst>
                  <a:ext uri="{0D108BD9-81ED-4DB2-BD59-A6C34878D82A}">
                    <a16:rowId xmlns:a16="http://schemas.microsoft.com/office/drawing/2014/main" xmlns="" val="10008"/>
                  </a:ext>
                </a:extLst>
              </a:tr>
              <a:tr h="404307">
                <a:tc>
                  <a:txBody>
                    <a:bodyPr/>
                    <a:lstStyle/>
                    <a:p>
                      <a:r>
                        <a:rPr lang="en-US" b="1" dirty="0" smtClean="0"/>
                        <a:t>Diploma Count</a:t>
                      </a:r>
                      <a:endParaRPr lang="en-US" b="1" dirty="0"/>
                    </a:p>
                  </a:txBody>
                  <a:tcPr>
                    <a:lnT w="28575" cap="flat" cmpd="sng" algn="ctr">
                      <a:solidFill>
                        <a:schemeClr val="accent1">
                          <a:lumMod val="50000"/>
                        </a:schemeClr>
                      </a:solidFill>
                      <a:prstDash val="solid"/>
                      <a:round/>
                      <a:headEnd type="none" w="med" len="med"/>
                      <a:tailEnd type="none" w="med" len="med"/>
                    </a:lnT>
                  </a:tcPr>
                </a:tc>
                <a:tc>
                  <a:txBody>
                    <a:bodyPr/>
                    <a:lstStyle/>
                    <a:p>
                      <a:pPr algn="ctr"/>
                      <a:r>
                        <a:rPr lang="en-US" b="1" dirty="0" smtClean="0"/>
                        <a:t>160</a:t>
                      </a:r>
                      <a:endParaRPr lang="en-US" b="1" dirty="0"/>
                    </a:p>
                  </a:txBody>
                  <a:tcPr>
                    <a:lnT w="28575" cap="flat" cmpd="sng" algn="ctr">
                      <a:solidFill>
                        <a:schemeClr val="accent1">
                          <a:lumMod val="50000"/>
                        </a:schemeClr>
                      </a:solidFill>
                      <a:prstDash val="solid"/>
                      <a:round/>
                      <a:headEnd type="none" w="med" len="med"/>
                      <a:tailEnd type="none" w="med" len="med"/>
                    </a:lnT>
                  </a:tcPr>
                </a:tc>
                <a:extLst>
                  <a:ext uri="{0D108BD9-81ED-4DB2-BD59-A6C34878D82A}">
                    <a16:rowId xmlns:a16="http://schemas.microsoft.com/office/drawing/2014/main" xmlns="" val="10009"/>
                  </a:ext>
                </a:extLst>
              </a:tr>
            </a:tbl>
          </a:graphicData>
        </a:graphic>
      </p:graphicFrame>
      <p:sp>
        <p:nvSpPr>
          <p:cNvPr id="7" name="Title 1"/>
          <p:cNvSpPr>
            <a:spLocks noGrp="1"/>
          </p:cNvSpPr>
          <p:nvPr>
            <p:ph type="title"/>
          </p:nvPr>
        </p:nvSpPr>
        <p:spPr>
          <a:xfrm>
            <a:off x="714074" y="646253"/>
            <a:ext cx="5582554" cy="769778"/>
          </a:xfrm>
        </p:spPr>
        <p:txBody>
          <a:bodyPr>
            <a:normAutofit/>
          </a:bodyPr>
          <a:lstStyle/>
          <a:p>
            <a:pPr algn="ctr"/>
            <a:r>
              <a:rPr lang="en-US" b="1" dirty="0" smtClean="0">
                <a:solidFill>
                  <a:schemeClr val="accent4">
                    <a:lumMod val="50000"/>
                  </a:schemeClr>
                </a:solidFill>
                <a:latin typeface="Adobe Caslon Pro Bold" panose="0205070206050A020403" pitchFamily="18" charset="0"/>
              </a:rPr>
              <a:t>Our Students 2018-19</a:t>
            </a:r>
            <a:endParaRPr lang="en-US" b="1" dirty="0">
              <a:solidFill>
                <a:schemeClr val="accent4">
                  <a:lumMod val="50000"/>
                </a:schemeClr>
              </a:solidFill>
              <a:latin typeface="Adobe Caslon Pro Bold" panose="0205070206050A020403" pitchFamily="18" charset="0"/>
            </a:endParaRPr>
          </a:p>
        </p:txBody>
      </p:sp>
    </p:spTree>
    <p:extLst>
      <p:ext uri="{BB962C8B-B14F-4D97-AF65-F5344CB8AC3E}">
        <p14:creationId xmlns:p14="http://schemas.microsoft.com/office/powerpoint/2010/main" val="250348487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TM02836342[[fn=Ion]]</Template>
  <TotalTime>1774</TotalTime>
  <Words>3477</Words>
  <Application>Microsoft Office PowerPoint</Application>
  <PresentationFormat>Widescreen</PresentationFormat>
  <Paragraphs>398</Paragraphs>
  <Slides>43</Slides>
  <Notes>23</Notes>
  <HiddenSlides>1</HiddenSlides>
  <MMClips>1</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43</vt:i4>
      </vt:variant>
    </vt:vector>
  </HeadingPairs>
  <TitlesOfParts>
    <vt:vector size="59" baseType="lpstr">
      <vt:lpstr>ＭＳ Ｐゴシック</vt:lpstr>
      <vt:lpstr>ＭＳ Ｐゴシック</vt:lpstr>
      <vt:lpstr>Adobe Caslon Pro Bold</vt:lpstr>
      <vt:lpstr>Aharoni</vt:lpstr>
      <vt:lpstr>Arial</vt:lpstr>
      <vt:lpstr>Calibri</vt:lpstr>
      <vt:lpstr>Calligraph421 BT</vt:lpstr>
      <vt:lpstr>Century Gothic</vt:lpstr>
      <vt:lpstr>Cooper Black</vt:lpstr>
      <vt:lpstr>Impact</vt:lpstr>
      <vt:lpstr>Optima</vt:lpstr>
      <vt:lpstr>Times</vt:lpstr>
      <vt:lpstr>Wingdings</vt:lpstr>
      <vt:lpstr>Wingdings 2</vt:lpstr>
      <vt:lpstr>Wingdings 3</vt:lpstr>
      <vt:lpstr>Ion</vt:lpstr>
      <vt:lpstr>PowerPoint Presentation</vt:lpstr>
      <vt:lpstr>During the last Legislative session…</vt:lpstr>
      <vt:lpstr>Iowa Assessment of Student Progress (ISASP)</vt:lpstr>
      <vt:lpstr>Iowa Office of Ombudsman</vt:lpstr>
      <vt:lpstr>PowerPoint Presentation</vt:lpstr>
      <vt:lpstr>PowerPoint Presentation</vt:lpstr>
      <vt:lpstr>Our Schools</vt:lpstr>
      <vt:lpstr>Our Students 2018-19</vt:lpstr>
      <vt:lpstr>Our Students 2018-19</vt:lpstr>
      <vt:lpstr>Our Students 2018-19</vt:lpstr>
      <vt:lpstr>PowerPoint Presentation</vt:lpstr>
      <vt:lpstr>PowerPoint Presentation</vt:lpstr>
      <vt:lpstr>PowerPoint Presentation</vt:lpstr>
      <vt:lpstr>Section 504 vs. Special Education </vt:lpstr>
      <vt:lpstr>What is Child find?</vt:lpstr>
      <vt:lpstr>What is Section 504?</vt:lpstr>
      <vt:lpstr>What is a physical or mental impairment?</vt:lpstr>
      <vt:lpstr>Student has a disability.  Now what?</vt:lpstr>
      <vt:lpstr>What is Special Education? </vt:lpstr>
      <vt:lpstr>What is the process for determining if a student might qualify for special education?</vt:lpstr>
      <vt:lpstr>What is the process for determining if a student might qualify for special education?</vt:lpstr>
      <vt:lpstr>Who do I ask if I have questions?</vt:lpstr>
      <vt:lpstr>PowerPoint Presentation</vt:lpstr>
      <vt:lpstr>PowerPoint Presentation</vt:lpstr>
      <vt:lpstr>PowerPoint Presentation</vt:lpstr>
      <vt:lpstr>PowerPoint Presentation</vt:lpstr>
      <vt:lpstr>PowerPoint Presentation</vt:lpstr>
      <vt:lpstr>PowerPoint Presentation</vt:lpstr>
      <vt:lpstr>Safe Supportive Learning Environment</vt:lpstr>
      <vt:lpstr>Ensure Learning</vt:lpstr>
      <vt:lpstr>Professional Learning Communities</vt:lpstr>
      <vt:lpstr>Standards-referenced Learning</vt:lpstr>
      <vt:lpstr>Curriculum Adoption</vt:lpstr>
      <vt:lpstr>Professional Learning</vt:lpstr>
      <vt:lpstr>Teacher Leadership </vt:lpstr>
      <vt:lpstr>Where to Learn More…</vt:lpstr>
      <vt:lpstr>PowerPoint Presentation</vt:lpstr>
      <vt:lpstr>PowerPoint Presentation</vt:lpstr>
      <vt:lpstr>Reminders for Using Personal Social Media</vt:lpstr>
      <vt:lpstr>What about students sending unwanted messages to teachers?</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Vidergar, Kevin</dc:creator>
  <cp:lastModifiedBy>Vidergar, Kevin</cp:lastModifiedBy>
  <cp:revision>202</cp:revision>
  <cp:lastPrinted>2015-08-04T15:17:07Z</cp:lastPrinted>
  <dcterms:created xsi:type="dcterms:W3CDTF">2015-06-30T18:34:34Z</dcterms:created>
  <dcterms:modified xsi:type="dcterms:W3CDTF">2019-08-18T16:47:21Z</dcterms:modified>
</cp:coreProperties>
</file>